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58" r:id="rId1"/>
  </p:sldMasterIdLst>
  <p:notesMasterIdLst>
    <p:notesMasterId r:id="rId314"/>
  </p:notesMasterIdLst>
  <p:sldIdLst>
    <p:sldId id="614" r:id="rId2"/>
    <p:sldId id="632" r:id="rId3"/>
    <p:sldId id="630" r:id="rId4"/>
    <p:sldId id="631" r:id="rId5"/>
    <p:sldId id="604" r:id="rId6"/>
    <p:sldId id="605" r:id="rId7"/>
    <p:sldId id="612" r:id="rId8"/>
    <p:sldId id="634" r:id="rId9"/>
    <p:sldId id="652" r:id="rId10"/>
    <p:sldId id="657" r:id="rId11"/>
    <p:sldId id="650" r:id="rId12"/>
    <p:sldId id="677" r:id="rId13"/>
    <p:sldId id="706" r:id="rId14"/>
    <p:sldId id="653" r:id="rId15"/>
    <p:sldId id="643" r:id="rId16"/>
    <p:sldId id="674" r:id="rId17"/>
    <p:sldId id="673" r:id="rId18"/>
    <p:sldId id="285" r:id="rId19"/>
    <p:sldId id="340" r:id="rId20"/>
    <p:sldId id="391" r:id="rId21"/>
    <p:sldId id="396" r:id="rId22"/>
    <p:sldId id="397" r:id="rId23"/>
    <p:sldId id="398" r:id="rId24"/>
    <p:sldId id="399" r:id="rId25"/>
    <p:sldId id="742" r:id="rId26"/>
    <p:sldId id="743" r:id="rId27"/>
    <p:sldId id="744" r:id="rId28"/>
    <p:sldId id="745" r:id="rId29"/>
    <p:sldId id="746" r:id="rId30"/>
    <p:sldId id="287" r:id="rId31"/>
    <p:sldId id="459" r:id="rId32"/>
    <p:sldId id="379" r:id="rId33"/>
    <p:sldId id="380" r:id="rId34"/>
    <p:sldId id="381" r:id="rId35"/>
    <p:sldId id="382" r:id="rId36"/>
    <p:sldId id="383" r:id="rId37"/>
    <p:sldId id="386" r:id="rId38"/>
    <p:sldId id="387" r:id="rId39"/>
    <p:sldId id="388" r:id="rId40"/>
    <p:sldId id="400" r:id="rId41"/>
    <p:sldId id="403" r:id="rId42"/>
    <p:sldId id="404" r:id="rId43"/>
    <p:sldId id="528" r:id="rId44"/>
    <p:sldId id="423" r:id="rId45"/>
    <p:sldId id="532" r:id="rId46"/>
    <p:sldId id="405" r:id="rId47"/>
    <p:sldId id="726" r:id="rId48"/>
    <p:sldId id="727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286" r:id="rId65"/>
    <p:sldId id="788" r:id="rId66"/>
    <p:sldId id="783" r:id="rId67"/>
    <p:sldId id="452" r:id="rId68"/>
    <p:sldId id="378" r:id="rId69"/>
    <p:sldId id="584" r:id="rId70"/>
    <p:sldId id="288" r:id="rId71"/>
    <p:sldId id="711" r:id="rId72"/>
    <p:sldId id="712" r:id="rId73"/>
    <p:sldId id="714" r:id="rId74"/>
    <p:sldId id="716" r:id="rId75"/>
    <p:sldId id="709" r:id="rId76"/>
    <p:sldId id="779" r:id="rId77"/>
    <p:sldId id="781" r:id="rId78"/>
    <p:sldId id="782" r:id="rId79"/>
    <p:sldId id="780" r:id="rId80"/>
    <p:sldId id="585" r:id="rId81"/>
    <p:sldId id="581" r:id="rId82"/>
    <p:sldId id="583" r:id="rId83"/>
    <p:sldId id="580" r:id="rId84"/>
    <p:sldId id="582" r:id="rId85"/>
    <p:sldId id="728" r:id="rId86"/>
    <p:sldId id="377" r:id="rId87"/>
    <p:sldId id="639" r:id="rId88"/>
    <p:sldId id="537" r:id="rId89"/>
    <p:sldId id="293" r:id="rId90"/>
    <p:sldId id="640" r:id="rId91"/>
    <p:sldId id="431" r:id="rId92"/>
    <p:sldId id="633" r:id="rId93"/>
    <p:sldId id="280" r:id="rId94"/>
    <p:sldId id="302" r:id="rId95"/>
    <p:sldId id="308" r:id="rId96"/>
    <p:sldId id="327" r:id="rId97"/>
    <p:sldId id="309" r:id="rId98"/>
    <p:sldId id="310" r:id="rId99"/>
    <p:sldId id="311" r:id="rId100"/>
    <p:sldId id="312" r:id="rId101"/>
    <p:sldId id="313" r:id="rId102"/>
    <p:sldId id="784" r:id="rId103"/>
    <p:sldId id="435" r:id="rId104"/>
    <p:sldId id="456" r:id="rId105"/>
    <p:sldId id="455" r:id="rId106"/>
    <p:sldId id="442" r:id="rId107"/>
    <p:sldId id="441" r:id="rId108"/>
    <p:sldId id="440" r:id="rId109"/>
    <p:sldId id="439" r:id="rId110"/>
    <p:sldId id="437" r:id="rId111"/>
    <p:sldId id="778" r:id="rId112"/>
    <p:sldId id="449" r:id="rId113"/>
    <p:sldId id="438" r:id="rId114"/>
    <p:sldId id="443" r:id="rId115"/>
    <p:sldId id="444" r:id="rId116"/>
    <p:sldId id="445" r:id="rId117"/>
    <p:sldId id="446" r:id="rId118"/>
    <p:sldId id="448" r:id="rId119"/>
    <p:sldId id="447" r:id="rId120"/>
    <p:sldId id="450" r:id="rId121"/>
    <p:sldId id="785" r:id="rId122"/>
    <p:sldId id="451" r:id="rId123"/>
    <p:sldId id="283" r:id="rId124"/>
    <p:sldId id="436" r:id="rId125"/>
    <p:sldId id="573" r:id="rId126"/>
    <p:sldId id="574" r:id="rId127"/>
    <p:sldId id="575" r:id="rId128"/>
    <p:sldId id="576" r:id="rId129"/>
    <p:sldId id="577" r:id="rId130"/>
    <p:sldId id="578" r:id="rId131"/>
    <p:sldId id="579" r:id="rId132"/>
    <p:sldId id="764" r:id="rId133"/>
    <p:sldId id="771" r:id="rId134"/>
    <p:sldId id="772" r:id="rId135"/>
    <p:sldId id="766" r:id="rId136"/>
    <p:sldId id="767" r:id="rId137"/>
    <p:sldId id="768" r:id="rId138"/>
    <p:sldId id="769" r:id="rId139"/>
    <p:sldId id="457" r:id="rId140"/>
    <p:sldId id="678" r:id="rId141"/>
    <p:sldId id="717" r:id="rId142"/>
    <p:sldId id="718" r:id="rId143"/>
    <p:sldId id="719" r:id="rId144"/>
    <p:sldId id="720" r:id="rId145"/>
    <p:sldId id="789" r:id="rId146"/>
    <p:sldId id="721" r:id="rId147"/>
    <p:sldId id="722" r:id="rId148"/>
    <p:sldId id="723" r:id="rId149"/>
    <p:sldId id="724" r:id="rId150"/>
    <p:sldId id="725" r:id="rId151"/>
    <p:sldId id="765" r:id="rId152"/>
    <p:sldId id="773" r:id="rId153"/>
    <p:sldId id="775" r:id="rId154"/>
    <p:sldId id="776" r:id="rId155"/>
    <p:sldId id="777" r:id="rId156"/>
    <p:sldId id="463" r:id="rId157"/>
    <p:sldId id="596" r:id="rId158"/>
    <p:sldId id="595" r:id="rId159"/>
    <p:sldId id="594" r:id="rId160"/>
    <p:sldId id="597" r:id="rId161"/>
    <p:sldId id="464" r:id="rId162"/>
    <p:sldId id="553" r:id="rId163"/>
    <p:sldId id="554" r:id="rId164"/>
    <p:sldId id="555" r:id="rId165"/>
    <p:sldId id="556" r:id="rId166"/>
    <p:sldId id="557" r:id="rId167"/>
    <p:sldId id="558" r:id="rId168"/>
    <p:sldId id="757" r:id="rId169"/>
    <p:sldId id="758" r:id="rId170"/>
    <p:sldId id="760" r:id="rId171"/>
    <p:sldId id="761" r:id="rId172"/>
    <p:sldId id="460" r:id="rId173"/>
    <p:sldId id="321" r:id="rId174"/>
    <p:sldId id="322" r:id="rId175"/>
    <p:sldId id="323" r:id="rId176"/>
    <p:sldId id="324" r:id="rId177"/>
    <p:sldId id="325" r:id="rId178"/>
    <p:sldId id="326" r:id="rId179"/>
    <p:sldId id="328" r:id="rId180"/>
    <p:sldId id="636" r:id="rId181"/>
    <p:sldId id="694" r:id="rId182"/>
    <p:sldId id="695" r:id="rId183"/>
    <p:sldId id="696" r:id="rId184"/>
    <p:sldId id="697" r:id="rId185"/>
    <p:sldId id="698" r:id="rId186"/>
    <p:sldId id="699" r:id="rId187"/>
    <p:sldId id="700" r:id="rId188"/>
    <p:sldId id="701" r:id="rId189"/>
    <p:sldId id="702" r:id="rId190"/>
    <p:sldId id="703" r:id="rId191"/>
    <p:sldId id="704" r:id="rId192"/>
    <p:sldId id="705" r:id="rId193"/>
    <p:sldId id="679" r:id="rId194"/>
    <p:sldId id="680" r:id="rId195"/>
    <p:sldId id="681" r:id="rId196"/>
    <p:sldId id="682" r:id="rId197"/>
    <p:sldId id="683" r:id="rId198"/>
    <p:sldId id="684" r:id="rId199"/>
    <p:sldId id="685" r:id="rId200"/>
    <p:sldId id="686" r:id="rId201"/>
    <p:sldId id="687" r:id="rId202"/>
    <p:sldId id="688" r:id="rId203"/>
    <p:sldId id="689" r:id="rId204"/>
    <p:sldId id="690" r:id="rId205"/>
    <p:sldId id="692" r:id="rId206"/>
    <p:sldId id="693" r:id="rId207"/>
    <p:sldId id="338" r:id="rId208"/>
    <p:sldId id="749" r:id="rId209"/>
    <p:sldId id="751" r:id="rId210"/>
    <p:sldId id="305" r:id="rId211"/>
    <p:sldId id="544" r:id="rId212"/>
    <p:sldId id="540" r:id="rId213"/>
    <p:sldId id="541" r:id="rId214"/>
    <p:sldId id="542" r:id="rId215"/>
    <p:sldId id="543" r:id="rId216"/>
    <p:sldId id="545" r:id="rId217"/>
    <p:sldId id="546" r:id="rId218"/>
    <p:sldId id="547" r:id="rId219"/>
    <p:sldId id="548" r:id="rId220"/>
    <p:sldId id="549" r:id="rId221"/>
    <p:sldId id="550" r:id="rId222"/>
    <p:sldId id="551" r:id="rId223"/>
    <p:sldId id="552" r:id="rId224"/>
    <p:sldId id="660" r:id="rId225"/>
    <p:sldId id="662" r:id="rId226"/>
    <p:sldId id="539" r:id="rId227"/>
    <p:sldId id="341" r:id="rId228"/>
    <p:sldId id="342" r:id="rId229"/>
    <p:sldId id="343" r:id="rId230"/>
    <p:sldId id="344" r:id="rId231"/>
    <p:sldId id="787" r:id="rId232"/>
    <p:sldId id="345" r:id="rId233"/>
    <p:sldId id="346" r:id="rId234"/>
    <p:sldId id="347" r:id="rId235"/>
    <p:sldId id="348" r:id="rId236"/>
    <p:sldId id="349" r:id="rId237"/>
    <p:sldId id="350" r:id="rId238"/>
    <p:sldId id="351" r:id="rId239"/>
    <p:sldId id="352" r:id="rId240"/>
    <p:sldId id="668" r:id="rId241"/>
    <p:sldId id="669" r:id="rId242"/>
    <p:sldId id="670" r:id="rId243"/>
    <p:sldId id="671" r:id="rId244"/>
    <p:sldId id="495" r:id="rId245"/>
    <p:sldId id="353" r:id="rId246"/>
    <p:sldId id="354" r:id="rId247"/>
    <p:sldId id="355" r:id="rId248"/>
    <p:sldId id="356" r:id="rId249"/>
    <p:sldId id="357" r:id="rId250"/>
    <p:sldId id="358" r:id="rId251"/>
    <p:sldId id="359" r:id="rId252"/>
    <p:sldId id="360" r:id="rId253"/>
    <p:sldId id="361" r:id="rId254"/>
    <p:sldId id="362" r:id="rId255"/>
    <p:sldId id="363" r:id="rId256"/>
    <p:sldId id="364" r:id="rId257"/>
    <p:sldId id="365" r:id="rId258"/>
    <p:sldId id="366" r:id="rId259"/>
    <p:sldId id="367" r:id="rId260"/>
    <p:sldId id="368" r:id="rId261"/>
    <p:sldId id="369" r:id="rId262"/>
    <p:sldId id="370" r:id="rId263"/>
    <p:sldId id="371" r:id="rId264"/>
    <p:sldId id="615" r:id="rId265"/>
    <p:sldId id="623" r:id="rId266"/>
    <p:sldId id="621" r:id="rId267"/>
    <p:sldId id="624" r:id="rId268"/>
    <p:sldId id="622" r:id="rId269"/>
    <p:sldId id="663" r:id="rId270"/>
    <p:sldId id="625" r:id="rId271"/>
    <p:sldId id="617" r:id="rId272"/>
    <p:sldId id="626" r:id="rId273"/>
    <p:sldId id="618" r:id="rId274"/>
    <p:sldId id="629" r:id="rId275"/>
    <p:sldId id="627" r:id="rId276"/>
    <p:sldId id="619" r:id="rId277"/>
    <p:sldId id="628" r:id="rId278"/>
    <p:sldId id="620" r:id="rId279"/>
    <p:sldId id="637" r:id="rId280"/>
    <p:sldId id="599" r:id="rId281"/>
    <p:sldId id="538" r:id="rId282"/>
    <p:sldId id="496" r:id="rId283"/>
    <p:sldId id="497" r:id="rId284"/>
    <p:sldId id="498" r:id="rId285"/>
    <p:sldId id="499" r:id="rId286"/>
    <p:sldId id="510" r:id="rId287"/>
    <p:sldId id="500" r:id="rId288"/>
    <p:sldId id="501" r:id="rId289"/>
    <p:sldId id="502" r:id="rId290"/>
    <p:sldId id="515" r:id="rId291"/>
    <p:sldId id="525" r:id="rId292"/>
    <p:sldId id="516" r:id="rId293"/>
    <p:sldId id="517" r:id="rId294"/>
    <p:sldId id="518" r:id="rId295"/>
    <p:sldId id="519" r:id="rId296"/>
    <p:sldId id="520" r:id="rId297"/>
    <p:sldId id="521" r:id="rId298"/>
    <p:sldId id="522" r:id="rId299"/>
    <p:sldId id="523" r:id="rId300"/>
    <p:sldId id="734" r:id="rId301"/>
    <p:sldId id="741" r:id="rId302"/>
    <p:sldId id="740" r:id="rId303"/>
    <p:sldId id="739" r:id="rId304"/>
    <p:sldId id="738" r:id="rId305"/>
    <p:sldId id="737" r:id="rId306"/>
    <p:sldId id="736" r:id="rId307"/>
    <p:sldId id="735" r:id="rId308"/>
    <p:sldId id="786" r:id="rId309"/>
    <p:sldId id="762" r:id="rId310"/>
    <p:sldId id="535" r:id="rId311"/>
    <p:sldId id="763" r:id="rId312"/>
    <p:sldId id="279" r:id="rId3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B06D660A-150A-AE4D-B15A-84D658A8E1FC}">
          <p14:sldIdLst>
            <p14:sldId id="614"/>
            <p14:sldId id="632"/>
            <p14:sldId id="630"/>
            <p14:sldId id="631"/>
            <p14:sldId id="604"/>
            <p14:sldId id="605"/>
            <p14:sldId id="612"/>
            <p14:sldId id="634"/>
          </p14:sldIdLst>
        </p14:section>
        <p14:section name="Staging and History" id="{907976E0-4ADD-B64D-AE6D-C85160011637}">
          <p14:sldIdLst>
            <p14:sldId id="652"/>
            <p14:sldId id="657"/>
            <p14:sldId id="650"/>
            <p14:sldId id="677"/>
            <p14:sldId id="706"/>
            <p14:sldId id="653"/>
            <p14:sldId id="643"/>
            <p14:sldId id="674"/>
            <p14:sldId id="673"/>
          </p14:sldIdLst>
        </p14:section>
        <p14:section name="The ErlangVM" id="{8EA9ED69-0933-6C4D-9EE5-936F646C047B}">
          <p14:sldIdLst>
            <p14:sldId id="285"/>
            <p14:sldId id="340"/>
            <p14:sldId id="391"/>
            <p14:sldId id="396"/>
            <p14:sldId id="397"/>
            <p14:sldId id="398"/>
            <p14:sldId id="399"/>
            <p14:sldId id="742"/>
            <p14:sldId id="743"/>
            <p14:sldId id="744"/>
            <p14:sldId id="745"/>
            <p14:sldId id="746"/>
          </p14:sldIdLst>
        </p14:section>
        <p14:section name="Elixir: Concurrency" id="{48102C1A-7D7F-164B-A4C9-051B0876F112}">
          <p14:sldIdLst>
            <p14:sldId id="287"/>
            <p14:sldId id="459"/>
            <p14:sldId id="379"/>
            <p14:sldId id="380"/>
            <p14:sldId id="381"/>
            <p14:sldId id="382"/>
            <p14:sldId id="383"/>
            <p14:sldId id="386"/>
            <p14:sldId id="387"/>
            <p14:sldId id="388"/>
            <p14:sldId id="400"/>
            <p14:sldId id="403"/>
            <p14:sldId id="404"/>
            <p14:sldId id="528"/>
            <p14:sldId id="423"/>
            <p14:sldId id="532"/>
            <p14:sldId id="405"/>
            <p14:sldId id="726"/>
            <p14:sldId id="727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</p14:sldIdLst>
        </p14:section>
        <p14:section name="Distribution" id="{1F61FDA7-E5E2-D047-9B94-DAA6AAE65340}">
          <p14:sldIdLst>
            <p14:sldId id="286"/>
            <p14:sldId id="788"/>
            <p14:sldId id="783"/>
            <p14:sldId id="452"/>
          </p14:sldIdLst>
        </p14:section>
        <p14:section name="Safety and fault-tolerance" id="{A23CFF37-9DC4-9444-8537-01D528F415A4}">
          <p14:sldIdLst>
            <p14:sldId id="378"/>
            <p14:sldId id="584"/>
            <p14:sldId id="288"/>
            <p14:sldId id="711"/>
            <p14:sldId id="712"/>
            <p14:sldId id="714"/>
            <p14:sldId id="716"/>
            <p14:sldId id="709"/>
            <p14:sldId id="779"/>
            <p14:sldId id="781"/>
            <p14:sldId id="782"/>
            <p14:sldId id="780"/>
            <p14:sldId id="585"/>
            <p14:sldId id="581"/>
            <p14:sldId id="583"/>
            <p14:sldId id="580"/>
            <p14:sldId id="582"/>
            <p14:sldId id="728"/>
          </p14:sldIdLst>
        </p14:section>
        <p14:section name="Elixir the Language: expressive and dev joy" id="{0365F0FD-0B6C-824C-8579-0856B365FCD3}">
          <p14:sldIdLst>
            <p14:sldId id="377"/>
          </p14:sldIdLst>
        </p14:section>
        <p14:section name="Elixir: approachable and productive with modern tooling" id="{49D611D4-8E2A-7348-B71B-19883E941501}">
          <p14:sldIdLst>
            <p14:sldId id="639"/>
            <p14:sldId id="537"/>
            <p14:sldId id="293"/>
            <p14:sldId id="640"/>
            <p14:sldId id="431"/>
            <p14:sldId id="633"/>
          </p14:sldIdLst>
        </p14:section>
        <p14:section name="Demo: iex" id="{64411916-EA73-EB41-946A-CCD93C286304}">
          <p14:sldIdLst>
            <p14:sldId id="280"/>
            <p14:sldId id="302"/>
          </p14:sldIdLst>
        </p14:section>
        <p14:section name="Demo: help" id="{39B79559-C636-F348-8C75-81BA77B7DF37}">
          <p14:sldIdLst>
            <p14:sldId id="308"/>
            <p14:sldId id="327"/>
            <p14:sldId id="309"/>
            <p14:sldId id="310"/>
            <p14:sldId id="311"/>
            <p14:sldId id="312"/>
            <p14:sldId id="313"/>
            <p14:sldId id="784"/>
          </p14:sldIdLst>
        </p14:section>
        <p14:section name="Demo: mix" id="{0B686E70-03AD-6F44-B402-DB5C829A4499}">
          <p14:sldIdLst>
            <p14:sldId id="435"/>
            <p14:sldId id="456"/>
            <p14:sldId id="455"/>
            <p14:sldId id="442"/>
            <p14:sldId id="441"/>
            <p14:sldId id="440"/>
            <p14:sldId id="439"/>
            <p14:sldId id="437"/>
            <p14:sldId id="778"/>
            <p14:sldId id="449"/>
            <p14:sldId id="438"/>
            <p14:sldId id="443"/>
            <p14:sldId id="444"/>
            <p14:sldId id="445"/>
            <p14:sldId id="446"/>
            <p14:sldId id="448"/>
            <p14:sldId id="447"/>
            <p14:sldId id="450"/>
            <p14:sldId id="785"/>
            <p14:sldId id="451"/>
          </p14:sldIdLst>
        </p14:section>
        <p14:section name="Demo: types" id="{7A0F3611-95F1-064D-831B-2EDB24B4A868}">
          <p14:sldIdLst>
            <p14:sldId id="283"/>
            <p14:sldId id="436"/>
            <p14:sldId id="573"/>
            <p14:sldId id="574"/>
            <p14:sldId id="575"/>
            <p14:sldId id="576"/>
            <p14:sldId id="577"/>
            <p14:sldId id="578"/>
            <p14:sldId id="579"/>
          </p14:sldIdLst>
        </p14:section>
        <p14:section name="Demo: pattern matching" id="{D625E5EF-DEB7-9740-9BA8-246F5712E651}">
          <p14:sldIdLst>
            <p14:sldId id="764"/>
            <p14:sldId id="771"/>
            <p14:sldId id="772"/>
            <p14:sldId id="766"/>
            <p14:sldId id="767"/>
            <p14:sldId id="768"/>
            <p14:sldId id="769"/>
            <p14:sldId id="457"/>
            <p14:sldId id="678"/>
            <p14:sldId id="717"/>
            <p14:sldId id="718"/>
            <p14:sldId id="719"/>
            <p14:sldId id="720"/>
            <p14:sldId id="789"/>
            <p14:sldId id="721"/>
            <p14:sldId id="722"/>
            <p14:sldId id="723"/>
            <p14:sldId id="724"/>
            <p14:sldId id="725"/>
            <p14:sldId id="765"/>
            <p14:sldId id="773"/>
            <p14:sldId id="775"/>
            <p14:sldId id="776"/>
            <p14:sldId id="777"/>
            <p14:sldId id="463"/>
            <p14:sldId id="596"/>
            <p14:sldId id="595"/>
            <p14:sldId id="594"/>
            <p14:sldId id="597"/>
            <p14:sldId id="464"/>
            <p14:sldId id="553"/>
            <p14:sldId id="554"/>
            <p14:sldId id="555"/>
            <p14:sldId id="556"/>
            <p14:sldId id="557"/>
            <p14:sldId id="558"/>
            <p14:sldId id="757"/>
            <p14:sldId id="758"/>
            <p14:sldId id="760"/>
            <p14:sldId id="761"/>
          </p14:sldIdLst>
        </p14:section>
        <p14:section name="Demo: digit separator" id="{115E14C7-7851-3C46-AA00-6DFAEFAB06EA}">
          <p14:sldIdLst>
            <p14:sldId id="460"/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Demo: unicode" id="{A99ECA7C-7C5B-EF41-87A9-8F40069AEDC7}">
          <p14:sldIdLst>
            <p14:sldId id="328"/>
          </p14:sldIdLst>
        </p14:section>
        <p14:section name="Demo: anonymous function" id="{A986B737-232D-6343-B11D-3B980604090C}">
          <p14:sldIdLst>
            <p14:sldId id="636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2"/>
            <p14:sldId id="693"/>
            <p14:sldId id="338"/>
            <p14:sldId id="749"/>
            <p14:sldId id="751"/>
          </p14:sldIdLst>
        </p14:section>
        <p14:section name="Demo: stream and enum" id="{85704144-6DC7-8347-BBB2-25FF6391FB09}">
          <p14:sldIdLst>
            <p14:sldId id="305"/>
            <p14:sldId id="544"/>
            <p14:sldId id="540"/>
            <p14:sldId id="541"/>
            <p14:sldId id="542"/>
            <p14:sldId id="543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660"/>
            <p14:sldId id="662"/>
          </p14:sldIdLst>
        </p14:section>
        <p14:section name="Demo: maps" id="{4E806985-8502-6E47-8974-E297D6085F20}">
          <p14:sldIdLst>
            <p14:sldId id="539"/>
            <p14:sldId id="341"/>
            <p14:sldId id="342"/>
            <p14:sldId id="343"/>
            <p14:sldId id="344"/>
            <p14:sldId id="787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668"/>
            <p14:sldId id="669"/>
            <p14:sldId id="670"/>
            <p14:sldId id="671"/>
          </p14:sldIdLst>
        </p14:section>
        <p14:section name="Demo: struct" id="{AFB043C9-477F-324A-8CEC-01495CC2F3EC}">
          <p14:sldIdLst>
            <p14:sldId id="495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</p14:sldIdLst>
        </p14:section>
        <p14:section name="Macro" id="{DD37D2AB-4BB4-B343-9D8F-4E46CEA467C7}">
          <p14:sldIdLst>
            <p14:sldId id="615"/>
            <p14:sldId id="623"/>
            <p14:sldId id="621"/>
            <p14:sldId id="624"/>
            <p14:sldId id="622"/>
            <p14:sldId id="663"/>
            <p14:sldId id="625"/>
            <p14:sldId id="617"/>
            <p14:sldId id="626"/>
            <p14:sldId id="618"/>
            <p14:sldId id="629"/>
            <p14:sldId id="627"/>
            <p14:sldId id="619"/>
            <p14:sldId id="628"/>
            <p14:sldId id="620"/>
            <p14:sldId id="637"/>
            <p14:sldId id="599"/>
          </p14:sldIdLst>
        </p14:section>
        <p14:section name="Demo: bit syntax" id="{0CCDF4D6-A786-1A4E-8E31-598418125ABC}">
          <p14:sldIdLst>
            <p14:sldId id="538"/>
            <p14:sldId id="496"/>
            <p14:sldId id="497"/>
            <p14:sldId id="498"/>
            <p14:sldId id="499"/>
            <p14:sldId id="510"/>
            <p14:sldId id="500"/>
            <p14:sldId id="501"/>
            <p14:sldId id="502"/>
            <p14:sldId id="515"/>
            <p14:sldId id="52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734"/>
            <p14:sldId id="741"/>
            <p14:sldId id="740"/>
            <p14:sldId id="739"/>
            <p14:sldId id="738"/>
            <p14:sldId id="737"/>
            <p14:sldId id="736"/>
            <p14:sldId id="735"/>
            <p14:sldId id="786"/>
          </p14:sldIdLst>
        </p14:section>
        <p14:section name="End: track and questions" id="{671C1A71-4534-FF4F-9521-3B5794FE90E7}">
          <p14:sldIdLst>
            <p14:sldId id="762"/>
            <p14:sldId id="535"/>
            <p14:sldId id="763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8A9AD"/>
    <a:srgbClr val="DEBFA9"/>
    <a:srgbClr val="AC9384"/>
    <a:srgbClr val="D0AF9C"/>
    <a:srgbClr val="3B474F"/>
    <a:srgbClr val="0088FF"/>
    <a:srgbClr val="60FEFF"/>
    <a:srgbClr val="AAFFEE"/>
    <a:srgbClr val="C5C8C7"/>
    <a:srgbClr val="5D4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2"/>
    <p:restoredTop sz="73235"/>
  </p:normalViewPr>
  <p:slideViewPr>
    <p:cSldViewPr snapToGrid="0" snapToObjects="1">
      <p:cViewPr varScale="1">
        <p:scale>
          <a:sx n="101" d="100"/>
          <a:sy n="101" d="100"/>
        </p:scale>
        <p:origin x="224" y="312"/>
      </p:cViewPr>
      <p:guideLst>
        <p:guide orient="horz" pos="292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presProps" Target="presProp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viewProps" Target="view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theme" Target="theme/theme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tableStyles" Target="tableStyle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notesMaster" Target="notesMasters/notes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399DA-6D4E-044F-8447-106957B66706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D9CF7-3CD7-E24E-B9DF-55DCE2544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7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he.net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look around we're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for sea monsters;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 looking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the pitfalls the traps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places you can get hurt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you're also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wondering about the fun that's out there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maybe you don't know about yet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 good news is: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Elixir there's 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lot more fun than there are sea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monsters.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&gt;&gt;&gt;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Public domain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commons.wikimedia.org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/wiki/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File:Measuring_azimuth_with_a_compass.png</a:t>
            </a:r>
            <a:r>
              <a:rPr lang="en-US" i="0" dirty="0" err="1"/>
              <a:t>z</a:t>
            </a:r>
            <a:endParaRPr lang="en-US" i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https://</a:t>
            </a:r>
            <a:r>
              <a:rPr lang="en-US" i="0" dirty="0" err="1"/>
              <a:t>commons.wikimedia.org</a:t>
            </a:r>
            <a:r>
              <a:rPr lang="en-US" i="0" dirty="0"/>
              <a:t>/wiki/</a:t>
            </a:r>
            <a:r>
              <a:rPr lang="en-US" i="0" dirty="0" err="1"/>
              <a:t>Compass_rose</a:t>
            </a:r>
            <a:r>
              <a:rPr lang="en-US" i="0" dirty="0"/>
              <a:t>#/media/File:Compass_rose_browns_00.png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/>
              <a:t>https://</a:t>
            </a:r>
            <a:r>
              <a:rPr lang="en-US" i="0" dirty="0" err="1"/>
              <a:t>commons.wikimedia.org</a:t>
            </a:r>
            <a:r>
              <a:rPr lang="en-US" i="0" dirty="0"/>
              <a:t>/wiki/File:20000_squid_holding_sailor.jpg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23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1241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39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0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78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190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6806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368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48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714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26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0133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351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0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5102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2711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3053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047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671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&gt;&gt;&gt; TIME CHECK</a:t>
            </a:r>
            <a:r>
              <a:rPr lang="en-US" baseline="0" dirty="0"/>
              <a:t> Should be at 26:00 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doc tests - gave me happiness</a:t>
            </a:r>
          </a:p>
          <a:p>
            <a:pPr marL="0" indent="0">
              <a:buFontTx/>
              <a:buNone/>
            </a:pPr>
            <a:r>
              <a:rPr lang="en-US" dirty="0"/>
              <a:t>bit syntax</a:t>
            </a:r>
          </a:p>
          <a:p>
            <a:pPr marL="0" indent="0">
              <a:buFontTx/>
              <a:buNone/>
            </a:pPr>
            <a:r>
              <a:rPr lang="en-US" dirty="0" err="1"/>
              <a:t>typespecs</a:t>
            </a:r>
            <a:r>
              <a:rPr lang="en-US" dirty="0"/>
              <a:t> </a:t>
            </a:r>
          </a:p>
          <a:p>
            <a:pPr marL="0" indent="0">
              <a:buFontTx/>
              <a:buNone/>
            </a:pPr>
            <a:r>
              <a:rPr lang="en-US" dirty="0"/>
              <a:t>Unicode</a:t>
            </a:r>
          </a:p>
          <a:p>
            <a:pPr marL="0" indent="0">
              <a:buFontTx/>
              <a:buNone/>
            </a:pPr>
            <a:r>
              <a:rPr lang="en-US" dirty="0"/>
              <a:t>MIME type</a:t>
            </a:r>
          </a:p>
          <a:p>
            <a:pPr marL="0" indent="0">
              <a:buFontTx/>
              <a:buNone/>
            </a:pPr>
            <a:r>
              <a:rPr lang="en-US" dirty="0"/>
              <a:t>Timex updates running code with new</a:t>
            </a:r>
            <a:r>
              <a:rPr lang="en-US" baseline="0" dirty="0"/>
              <a:t> time file, a new leap second is introduced.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495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86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0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they're quite a few things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maybe you're not familiar with yet. We're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try to hit as many of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as we can in 45 minutes which is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 of insane.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these are bits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I've been asked about.  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of hands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thing on here that you don't know about?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I see some hands.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bunch of hands? Yay!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is so awesome!]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6747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5405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5203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0564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0210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5199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599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271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165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79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3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begin our journey with a bit of history. The beginning of Elixir.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José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a core member of the Ruby on Rails team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facing these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around concurrency, he's facing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scalability problems</a:t>
            </a:r>
            <a:r>
              <a:rPr lang="mr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course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people are facing those kinds of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on other stacks. He was an interesting position though being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core member. José</a:t>
            </a:r>
            <a:r>
              <a:rPr lang="mr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he's a curious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guy and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he's out there looking and he sees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Bruce Tate's "seven languages in seven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weeks" book and it's sort of lit him 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 because of this chapter in there 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it's interesting... so when 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 these solutions to concurrency and scalability there on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side,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 didn't he just become 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developer? 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assume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Erlang's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syntax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the big reason, 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 that wasn't it. Elixir isn't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language syntax.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Perhaps the tool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chain? That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part of it, but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goes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beyond that.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 other question is why didn't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why didn't he just steal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bring back to Ruby?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out a bit more about that, and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 going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find out why in 2011 he went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this wild crazy journey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the three years to v1 how he brought a community along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him rather than leaving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en-US" dirty="0" err="1"/>
              <a:t>WikiMedia</a:t>
            </a:r>
            <a:r>
              <a:rPr lang="en-US" dirty="0"/>
              <a:t> commons</a:t>
            </a:r>
          </a:p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/wiki/File:%C3%89lixir_Combier.jpg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7517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224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7585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321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8327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77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610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251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1158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7607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64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</a:t>
            </a:r>
            <a:r>
              <a:rPr lang="en-US" dirty="0" err="1"/>
              <a:t>Erlang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4022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91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2127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1037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1988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domain: https://</a:t>
            </a:r>
            <a:r>
              <a:rPr lang="en-US" dirty="0" err="1"/>
              <a:t>commons.wikimedia.org</a:t>
            </a:r>
            <a:r>
              <a:rPr lang="en-US" dirty="0"/>
              <a:t>/wiki/File:Murphy-Cartoon-1905.jpg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76B6-B4D8-8E4C-A9DF-313A496C5B23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1448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778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2972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246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32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2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Erlang's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 begins in Stockholm at Ericsson the Swedish telecom giant.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had problems back in the 80s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that most companies didn't have then but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companies have now. They had 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deal with lots and lots of concurrent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users, and they needed to have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availability. They couldn't fall down. If they fell down that was that was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disaster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en-US" dirty="0"/>
              <a:t>Swedish standard phone "</a:t>
            </a:r>
            <a:r>
              <a:rPr lang="en-US" dirty="0" err="1"/>
              <a:t>Diavox</a:t>
            </a:r>
            <a:r>
              <a:rPr lang="en-US" dirty="0"/>
              <a:t>" 1976,</a:t>
            </a:r>
            <a:r>
              <a:rPr lang="en-US" baseline="0" dirty="0"/>
              <a:t> </a:t>
            </a:r>
            <a:r>
              <a:rPr lang="en-US" dirty="0"/>
              <a:t>Ericsson </a:t>
            </a:r>
            <a:r>
              <a:rPr lang="en-US" dirty="0" err="1"/>
              <a:t>Diavox</a:t>
            </a:r>
            <a:r>
              <a:rPr lang="en-US" dirty="0"/>
              <a:t> telephone, made for </a:t>
            </a:r>
            <a:r>
              <a:rPr lang="en-US" dirty="0" err="1"/>
              <a:t>Televerket</a:t>
            </a:r>
            <a:r>
              <a:rPr lang="en-US" dirty="0"/>
              <a:t> (national telecom), Sweden.</a:t>
            </a:r>
          </a:p>
          <a:p>
            <a:r>
              <a:rPr lang="en-US" dirty="0"/>
              <a:t>"</a:t>
            </a:r>
            <a:r>
              <a:rPr lang="en-US" dirty="0" err="1"/>
              <a:t>Diavox</a:t>
            </a:r>
            <a:r>
              <a:rPr lang="en-US" dirty="0"/>
              <a:t> 1975 beige" by </a:t>
            </a:r>
            <a:r>
              <a:rPr lang="en-US" dirty="0" err="1"/>
              <a:t>Holger.Ellgaard</a:t>
            </a:r>
            <a:r>
              <a:rPr lang="en-US" dirty="0"/>
              <a:t> - Own work. Licensed under Creative Commons Attribution-Share Alike 3.0 via Wikimedia Commons - http://</a:t>
            </a:r>
            <a:r>
              <a:rPr lang="en-US" dirty="0" err="1"/>
              <a:t>commons.wikimedia.org</a:t>
            </a:r>
            <a:r>
              <a:rPr lang="en-US" dirty="0"/>
              <a:t>/wiki/File:Diavox_1975_beige.jpg#mediaviewer/File:Diavox_1975_beige.jpg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9539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6644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7063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4670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7772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7381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6380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6844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6245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46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50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Ericsson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they had this lab. 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Joe Armstrong here and Robert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Verding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Mike Williams. They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in this lab and their job was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and solve problems that were the problems of Telecom then. The problem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 high availability so you can spend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 of money and you can get really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equipment and that can help you 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availability but then things can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even go wrong on good hardware.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hings can go weird in the environment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things can go weird in your code you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have faults.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have high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 you have to be fault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tolerant and this is the number one goal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what they were doing in their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there</a:t>
            </a:r>
            <a:r>
              <a:rPr lang="mr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is what they were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 to solve: fault tolerance.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hundred thousand phone calls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goes weird.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ou're running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hundred thousand calls and you have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sort of crash and you crash your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and a hundred thousand phone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 die well that's terrible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that's definitely not high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availability and so that's that's 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disaster for them so they needed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able to say okay how can we have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fail independently, and even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like how could we have a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reasonable sort of view of the world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we're handling each one of these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independently and they crash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independently so then they started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digging into concurrency so with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concurrency they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they could fail independently they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run independently they could code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things the sequential blocks of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that were easy to reason about its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these crazy thread monstrosities that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the rest of Erickson was building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rest of the world was building that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this kind of problem and so that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gets you a long way but then what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happens you've got your hundred thousand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 running on your computer here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 server falls down we have 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solve the problem of distribution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not fault tolerant if the server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goes down and you're fully down that's not good so these are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they were focused on and together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their work the first product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shipped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 was AXD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301 switch it went out into the world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first product it replaced this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monstrosity that never quite made it went out and British Telecom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project it hit nine nines of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uptime so this is 30 milliseconds a year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like that this this incredible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reliability on its maiden voyage out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just just amazing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why did it happen? How did it happen?</a:t>
            </a:r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en-US" dirty="0"/>
              <a:t>Swedish standard phone "</a:t>
            </a:r>
            <a:r>
              <a:rPr lang="en-US" dirty="0" err="1"/>
              <a:t>Diavox</a:t>
            </a:r>
            <a:r>
              <a:rPr lang="en-US" dirty="0"/>
              <a:t>" 1976,</a:t>
            </a:r>
            <a:r>
              <a:rPr lang="en-US" baseline="0" dirty="0"/>
              <a:t> </a:t>
            </a:r>
            <a:r>
              <a:rPr lang="en-US" dirty="0"/>
              <a:t>Ericsson </a:t>
            </a:r>
            <a:r>
              <a:rPr lang="en-US" dirty="0" err="1"/>
              <a:t>Diavox</a:t>
            </a:r>
            <a:r>
              <a:rPr lang="en-US" dirty="0"/>
              <a:t> telephone, made for </a:t>
            </a:r>
            <a:r>
              <a:rPr lang="en-US" dirty="0" err="1"/>
              <a:t>Televerket</a:t>
            </a:r>
            <a:r>
              <a:rPr lang="en-US" dirty="0"/>
              <a:t> (national telecom), Sweden.</a:t>
            </a:r>
          </a:p>
          <a:p>
            <a:r>
              <a:rPr lang="en-US" dirty="0"/>
              <a:t>"</a:t>
            </a:r>
            <a:r>
              <a:rPr lang="en-US" dirty="0" err="1"/>
              <a:t>Diavox</a:t>
            </a:r>
            <a:r>
              <a:rPr lang="en-US" dirty="0"/>
              <a:t> 1975 beige" by </a:t>
            </a:r>
            <a:r>
              <a:rPr lang="en-US" dirty="0" err="1"/>
              <a:t>Holger.Ellgaard</a:t>
            </a:r>
            <a:r>
              <a:rPr lang="en-US" dirty="0"/>
              <a:t> - Own work. Licensed under Creative Commons Attribution-Share Alike 3.0 via Wikimedia Commons - http://</a:t>
            </a:r>
            <a:r>
              <a:rPr lang="en-US" dirty="0" err="1"/>
              <a:t>commons.wikimedia.org</a:t>
            </a:r>
            <a:r>
              <a:rPr lang="en-US" dirty="0"/>
              <a:t>/wiki/File:Diavox_1975_beige.jpg#mediaviewer/File:Diavox_1975_beige.jpg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9835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6332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3865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146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15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446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0021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6764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3807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8366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62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6:00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really comes down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8048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9483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319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9901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Kon'nichiwa</a:t>
            </a:r>
            <a:r>
              <a:rPr lang="en-US" dirty="0"/>
              <a:t> </a:t>
            </a:r>
            <a:r>
              <a:rPr lang="en-US" dirty="0" err="1"/>
              <a:t>sekai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 </a:t>
            </a:r>
            <a:r>
              <a:rPr lang="en-US" dirty="0" err="1"/>
              <a:t>comm</a:t>
            </a:r>
            <a:r>
              <a:rPr lang="en-US" dirty="0"/>
              <a:t> </a:t>
            </a:r>
            <a:r>
              <a:rPr lang="en-US" dirty="0" err="1"/>
              <a:t>nichi</a:t>
            </a:r>
            <a:r>
              <a:rPr lang="en-US" dirty="0"/>
              <a:t> </a:t>
            </a:r>
            <a:r>
              <a:rPr lang="en-US" dirty="0" err="1"/>
              <a:t>vasi</a:t>
            </a:r>
            <a:r>
              <a:rPr lang="en-US" dirty="0"/>
              <a:t> </a:t>
            </a:r>
            <a:r>
              <a:rPr lang="en-US" dirty="0" err="1"/>
              <a:t>kye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1516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&gt;&gt;&gt; TIME</a:t>
            </a:r>
            <a:r>
              <a:rPr lang="en-US" baseline="0" dirty="0"/>
              <a:t> : 35:00 &lt;&lt;&lt;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6568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469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6179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069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7190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82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in the world is that?</a:t>
            </a:r>
            <a:endParaRPr lang="en-US" dirty="0"/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en-US" dirty="0" err="1"/>
              <a:t>WikiMedia</a:t>
            </a:r>
            <a:r>
              <a:rPr lang="en-US" dirty="0"/>
              <a:t> commons</a:t>
            </a:r>
          </a:p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File:Three_early_medicine_bottles.jpg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55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8579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327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002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180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0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3160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2884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840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{:square, width} -&gt; width * width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{:circle, r} -&gt;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12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2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8089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5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VM doesn't look like a normal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06:08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 here so we've got this OS Windows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Mac and so on we have this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06:14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of this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 system 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06:16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it's way down into the territory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06:19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box where you'd normally be up 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of these operating systems so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06:22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 M is an operating system it's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06:26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 peer of the JVM it's not a peer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06:29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the.net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CLR it is an operating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06:32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it can run on top of other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06:35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systems like Windows Linux Mac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06:37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on it can run different hardware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06:38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architectures raspberry pi you've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06:40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 seen the nerves content just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06:42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stunning stuff there but up on top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that operating system we have a set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06:46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libraries that were built at Ericsson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06:49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called OTP open telecom platform and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06:51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were these libraries that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06:54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had built all the way from 86 on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06:56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just making more more stable of how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06:58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build these core bits of of software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07:01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lessons learn battle-tested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07:03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lessons and there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07:04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reusable patterns that are cooking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07:06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they're there these libraries and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07:08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just general patterns as well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07:10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 up o TP on top we have these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07:13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languages and these languages on top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07:15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compile to the beam so beam B am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07:19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is the byte code that that you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07:22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 down to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from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07:24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elixir so are laying a lick sir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07:26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absolutely the same as far as early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07:27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is concerned and this is our first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07:32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 of why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07:33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josée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didn't just say I'm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07:36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good ideas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bring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07:38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to Ruby because there were hundreds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07:40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developer years put into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07:42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so that's a lot of work to bring back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07:44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had this track record it was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07:46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 all these amazing things and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07:48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doing that you come over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07:51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thing now I want you to see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07:52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nun over here this is interesting I'm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07:54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out a couple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07:55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so here's one or laying on Zin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07:59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do a search for this it's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08:02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pretty cool project this is bare-metal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08:03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hypervisor runs on the bare metal on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08:06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Xen hypervisor which Amazon ec2 uses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08:10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can spin up boxes there there's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here that will bring up an instance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08:14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guns in and service your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08:19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request send the response back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08:22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gets destroyed goes away and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08:24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happens in the see the 0.3 seconds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08:31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so booting into a server web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08:35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response comes back point three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08:37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seconds we also have another several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08:41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 along this line but grip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08:42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bare metal on this embedded device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one to search about very cool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08:46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stuff but it's outside of the scope what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08:48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 talking about here so we now have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08:52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think about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6523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5092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6828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9385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2056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8816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0044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3562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1297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154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53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83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know are laying VM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08:55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operating system so what is it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08:56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system is even responsible for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08:58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it's about process management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09:00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interrupt scheduling memory management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09:03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filesystem stuff networking all these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09:05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 and this is early and VM takes 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09:07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it doesn't count on there's like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09:09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there's not even concept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09:10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 inside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VM so all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09:13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operating system concepts they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09:14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 bubble up it's a different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09:15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880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3861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3551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681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275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2711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protocols we can write code that works with different shapes/types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8076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6028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22032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7182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16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is it that an app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09:18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09:18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you write your C code your c-sharp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JavaScript well it has a different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09:22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 this job is to go out there and eat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09:24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brains brains brains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3445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1673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96454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876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1781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7263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0557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7071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932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6757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52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it's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09:29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full-time job is to try to get as much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as it can it's trying to do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09:33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sprint to perform as fast as it can it's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09:35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 to get this job done and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09:36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doesn't care anything about the job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09:38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operating system and the operating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09:40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the result is in this battle with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09:42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like this zombie warfare going 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09:44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the operating system and these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09:46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 it can't trust anything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09:48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there is trying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09:49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his hands on you and so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09:51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system has to lock down memory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09:54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costly painful contact switches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09:56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things as you switch back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09:58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forth no trust no trust no trust so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10:01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different than that though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21278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8396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43222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9314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18796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91680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6263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3098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1315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8838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48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TIME: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10:40 &lt;&lt;&lt;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10:03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different than that on the early 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10:04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darling VM isn't a general purpose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10:08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system it's a special purpose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10:10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system and it's special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purpose is to make sure that beam code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10:14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a rock-solid place to go off and be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10:17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awesome and so that is us you know we're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10:22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we're riding our beam code we're riding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10:23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elixir code and this VM it's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10:25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full-time job is to make sure that we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10:27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everything that we need and it knows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10:29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trust us because it's not that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10:31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knows we're good people of course we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10:33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it knows that's not why it knows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10:35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we can't break the rules they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10:37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agreed on the rules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&gt;&gt;&gt;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WikiMedia</a:t>
            </a:r>
            <a:r>
              <a:rPr lang="en-US" dirty="0"/>
              <a:t> commons</a:t>
            </a:r>
          </a:p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/wiki/File:Cricket_bat_01.jpg</a:t>
            </a:r>
          </a:p>
          <a:p>
            <a:endParaRPr lang="en-US" dirty="0"/>
          </a:p>
          <a:p>
            <a:r>
              <a:rPr lang="en-US" dirty="0"/>
              <a:t>By Lionel </a:t>
            </a:r>
            <a:r>
              <a:rPr lang="en-US" dirty="0" err="1"/>
              <a:t>Allorge</a:t>
            </a:r>
            <a:r>
              <a:rPr lang="en-US" dirty="0"/>
              <a:t> (Own work) [GFDL (http://</a:t>
            </a:r>
            <a:r>
              <a:rPr lang="en-US" dirty="0" err="1"/>
              <a:t>www.gnu.org</a:t>
            </a:r>
            <a:r>
              <a:rPr lang="en-US" dirty="0"/>
              <a:t>/</a:t>
            </a:r>
            <a:r>
              <a:rPr lang="en-US" dirty="0" err="1"/>
              <a:t>copyleft</a:t>
            </a:r>
            <a:r>
              <a:rPr lang="en-US" dirty="0"/>
              <a:t>/</a:t>
            </a:r>
            <a:r>
              <a:rPr lang="en-US" dirty="0" err="1"/>
              <a:t>fdl.html</a:t>
            </a:r>
            <a:r>
              <a:rPr lang="en-US" dirty="0"/>
              <a:t>) or CC BY-SA 3.0 (http://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sa</a:t>
            </a:r>
            <a:r>
              <a:rPr lang="en-US" dirty="0"/>
              <a:t>/3.0)],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9BEED-595B-4A42-8027-1398D584A0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02609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2190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1597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68144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8763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3635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97479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3312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0152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7006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8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now we're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10:40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see a little bit about this model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10:42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6284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86879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9426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1822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2972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90012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30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&gt;&gt;&gt; TIME: 40:00</a:t>
            </a:r>
            <a:r>
              <a:rPr lang="en-US" baseline="0" dirty="0"/>
              <a:t> &lt;&lt;&lt;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65173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825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906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10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here we have the shell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interactive elixir so IEX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1718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8883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7849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6365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116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8997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438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58825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935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113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44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come in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10:52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40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8088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539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File:Hermey_the_elf_and_Rudolph.jpg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12965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27507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minutes left?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1680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842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WikiMedia</a:t>
            </a:r>
            <a:r>
              <a:rPr lang="en-US" dirty="0"/>
              <a:t> commons</a:t>
            </a:r>
          </a:p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/wiki/File:%C3%89lixir_Combier.jpg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40294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19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type in self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36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a process ID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10:56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the shell itself is a process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10:58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everything's a processes processes all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11:00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down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87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elixir ok let's talk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11:04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a bit about concurrency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27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87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11:06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one that's easy for people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11:07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 up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concurrency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11:09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parallelism they're not the same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concurrency is about the structure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11:15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things at once and parallelism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11:18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about the execution of lots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at once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11:21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if it were about parallelization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11:24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have never happened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11:26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erickson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would have had back in 86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11:29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didn't have multi-core boxes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were running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11:32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laying on then they what they need to do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11:35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they need to be able to reason about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11:36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things at once and it just turns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11:38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that model works really really well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11:40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in 2006 they were able to flip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11:43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switch go to multi core have multi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schedulers and processes of code they've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11:47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 written ten years before deployed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11:49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new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2006 two cores ran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11:53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twice as fast for core and four times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11:55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and there were cases of good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Orlan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11:57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that would shown to scale linearly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11:59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to 40 cores which is crazy awesome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12:02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 total moonshot that happened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12:04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1CED2-CB3B-47D1-8129-D7C33F0CE9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TIME: 12:00 &lt;&lt;&lt;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let's look about these processes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12:07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learn a little bit more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Category:Hamlet</a:t>
            </a:r>
            <a:r>
              <a:rPr lang="en-US" dirty="0"/>
              <a:t>#/media/File:CharlesFechter001.JPG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33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/wiki/File:Edwin-Booth-Hamlet-1870.png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51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/wiki/File:Edwin-Booth-Hamlet-1870.png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89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every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12:09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 every process has some props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12:14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of these props is memory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12:17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of these processes they have their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12:19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 dedicated isolated share noting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12:22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and it's tiny it starts off tiny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12:25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anyway it's a kilobyte 32-bit system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12:28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couple kilobytes on a 64-bit system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of that we have this heap 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12:32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 and as we build up our processes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12:34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running in the accumulate state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12:36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 it grows and it grows following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12:37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Fibonacci series so they can grow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12:39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grow and after it grows though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12:42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garbage collected okay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gets its own garbage collector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12:48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 that sink in for a second we've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12:51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got hundreds of thousands of processes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12:52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on a box and each one of them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12:54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their own isolated garbage collector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12:55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think about this job of garbage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12:57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collector on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vmware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it's functional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13:00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can't mutate state and you have no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13:03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 state between processes it's not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13:05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bad place to be a garbage collector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13:06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get something out of this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13:09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wasn't just to be awesome and cool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13:10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there's plenty of things and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happened there this was around again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13:13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availability fault tolerance when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13:16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these even these tiny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13:18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deterministic GCS that happen you don't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stop the world GC that brings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13:21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whole server down when things 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13:23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busy and you're putting off a GC putting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13:24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 a GC and this I got out of GC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13:26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that kills availability on some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 JVM CLR you'll see that happen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/wiki/File:Edwin-Booth-Hamlet-1870.png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58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/wiki/File:Edwin-Booth-Hamlet-1870.png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5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right every process gets its own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13:35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dedicated mailbox and it's a good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13:39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this is the only way a process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13:41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talk to the outside world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13:43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absolutely lonely being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13:45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/wiki/File:Edwin-Booth-Hamlet-1870.png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66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this message box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13:47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mailbox and you can send things out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13:49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mailbox to another process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13:51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receive things back in your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13:53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mailbox and you can choose when to send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13:55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when to receive things can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13:56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accumulate in your mailbox you don't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13:58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to just accept it then it's up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14:00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whenever you fall in your receive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14:01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now this is real here so like it's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14:05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just sometimes you talk through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14:06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mailbox when you need to do something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14:08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talk to the outside world is every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14:09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including file i/o talking to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14:13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this is all message passing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14:15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you've done file i/o you probably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14:16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said file read file right something like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14:18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what you're doing in the background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14:19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 you're talking to a process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14:22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in the back it's doing gen server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14:24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it's talking back to a port driver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14:26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anytime we're dealing not we just do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14:28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but anytime we're dealing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outside world we're tall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14:31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dealing with side effects we're going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14:34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a port driver and so in a funny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14:37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 as you run across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you see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14:39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this this ecosystem there are 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14:41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 functional concepts but they're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14:43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the same as you'd see another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Stax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14:44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the idea of like a monad the IO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14:47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monad to protect you from side effects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14:48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on it's hidden underneath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14:51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port drivers and that's where all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14:52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isolation is but we have these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14:54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guarantees inside of the mailbox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14:55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 passing this copy only message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14:57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passing which is pretty darn cool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/wiki/File:Edwin-Booth-Hamlet-1870.png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485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15:01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and then the last thing that we're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15:03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 to talk about as far as processes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15:05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what they come with is links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15:07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monitors and so when we talked about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15:09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process being able to like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15:10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 call crashes and you're able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 that phone call back maybe even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15:14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 call or even notices anything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15:15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happened anything weird happened you do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15:17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through links and monitors so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15:19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is like a death pact it's like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15:21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if that process dies I'm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15:24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too and if I die it's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your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15:26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this death pact with the other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15:28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we have to work together or we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15:30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can't work at all and this other ideas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15:32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monitors that's where I want to know if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15:34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die I'm reading the obituaries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15:35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than actually signing up on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15:37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death pact it's like I want to know 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15:39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 about you but I'm not willing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15:40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know go out with you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&gt;&gt;&gt;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/wiki/File:Edwin-Booth-Hamlet-1870.png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78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TIME : 16:00 &lt;&lt;&lt;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 so now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15:43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look at how this all orchestrates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0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21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have more than one of these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15:47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so process scheduling we have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15:50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CPU core we get a single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15:52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333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have three processes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15:55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up on this this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Erlang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VM we got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15:58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elixir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15:59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running one two three and we have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16:03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game here called reductions so each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16:06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the scheduler gives two thousand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16:09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swipes at the core and there's a zero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almost zero context switching cost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16:14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go from process one to two so we see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16:16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16:18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16:21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repeats back to process one now there's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16:23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nothing that process one can do to hog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16:25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core and hold it this is pre-emptive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16:28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 here so it takes the talking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16:31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stick away after 2000 even it's 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16:33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 of calculating pi it doesn't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16:35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matter if it's trying to be a hog or not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16:36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just removes that everyone gets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16:38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swipe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17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 another visualization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16:41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same thin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065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5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we get multiple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16:46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16:46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get two schedulers one per core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16:50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they're chucking along and parallel 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16:52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 on and you won't believe this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16:57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a PowerPoint animation so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16:59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yeah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454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alright so let's look 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17:05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supervision in this idea of letting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17:07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crash so here we have two processes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17:09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supervisor and a worker and if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 is going along and it is chunking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17:15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chunking chunking and it's talking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17:16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network and something weird goes 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17:18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network there's some sort of blip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17:19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crashes supervisor restarts it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17:23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worker returns to its last you know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17:25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its - its - a known good state yeah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17:27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it was that when it was spawned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17:29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25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877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579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 okay now let's look at three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17:33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 here we got one chugging along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17:35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chunking along and says hey I'm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17:38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wait and look in my mailbox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17:39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if there's anything there I'm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17:40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 into receive block I don't really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17:41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anything to do until I see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17:42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there okay it falls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17:44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 block and it's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17:46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forever it's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 block block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17:49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one's sending it messages so it's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17:50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 have we just wrecked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17:52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show have we got a single threaded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17:55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loop where we're blocking and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17:56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 show falls down and and got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17:59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 that's not what we have it all 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18:01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this what happens here when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18:03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guy blocks it's not a bad thing it's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18:05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 a really good thing because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18:06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what happens is the scheduler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18:08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rotates that process out of the loop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18:11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early VM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brother bringing it back into the loop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18:14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it knows that it has a message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18:17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mailbox so that's pretty cool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18:20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our next process carries 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795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For Node, </a:t>
            </a:r>
            <a:r>
              <a:rPr lang="en-US" baseline="0" dirty="0" err="1"/>
              <a:t>async</a:t>
            </a:r>
            <a:r>
              <a:rPr lang="en-US" baseline="0" dirty="0"/>
              <a:t> IO s the pony's only trick. On the </a:t>
            </a:r>
            <a:r>
              <a:rPr lang="en-US" baseline="0" dirty="0" err="1"/>
              <a:t>ErlangVM</a:t>
            </a:r>
            <a:r>
              <a:rPr lang="en-US" baseline="0" dirty="0"/>
              <a:t> </a:t>
            </a:r>
            <a:r>
              <a:rPr lang="en-US" baseline="0" dirty="0" err="1"/>
              <a:t>async</a:t>
            </a:r>
            <a:r>
              <a:rPr lang="en-US" baseline="0" dirty="0"/>
              <a:t> IO is just </a:t>
            </a:r>
            <a:r>
              <a:rPr lang="en-US" dirty="0"/>
              <a:t>built in through good, simple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80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012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91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&gt;&gt;&gt; TIME 18:30 &lt;&lt;&lt;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587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688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57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033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463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714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318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96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"DIN 4844-2 </a:t>
            </a:r>
            <a:r>
              <a:rPr lang="en-US" dirty="0" err="1"/>
              <a:t>Warnung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feuergefaehrlichen</a:t>
            </a:r>
            <a:r>
              <a:rPr lang="en-US" dirty="0"/>
              <a:t> </a:t>
            </a:r>
            <a:r>
              <a:rPr lang="en-US" dirty="0" err="1"/>
              <a:t>Stoffen</a:t>
            </a:r>
            <a:r>
              <a:rPr lang="en-US" dirty="0"/>
              <a:t> D-W001" by </a:t>
            </a:r>
            <a:r>
              <a:rPr lang="en-US" dirty="0" err="1"/>
              <a:t>Torsten</a:t>
            </a:r>
            <a:r>
              <a:rPr lang="en-US" dirty="0"/>
              <a:t> Henning - drawn by author. Licensed under Public domain via Wikimedia Commons - http://</a:t>
            </a:r>
            <a:r>
              <a:rPr lang="en-US" dirty="0" err="1"/>
              <a:t>commons.wikimedia.org</a:t>
            </a:r>
            <a:r>
              <a:rPr lang="en-US" dirty="0"/>
              <a:t>/wiki/File:DIN_4844-2_Warnung_vor_feuergefaehrlichen_Stoffen_D-W001.svg#mediaviewer/File:DIN_4844-2_Warnung_vor_feuergefaehrlichen_Stoffen_D-W001.svg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C64 floppy sounds 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twdotnet.de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/2016/11/c64-floppy-sounds/</a:t>
            </a:r>
          </a:p>
          <a:p>
            <a:r>
              <a:rPr lang="en-US" dirty="0"/>
              <a:t>CC-BY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creativecommons.org</a:t>
            </a:r>
            <a:r>
              <a:rPr lang="en-US" dirty="0"/>
              <a:t>/licenses/by/4.0/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88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"DIN 4844-2 </a:t>
            </a:r>
            <a:r>
              <a:rPr lang="en-US" dirty="0" err="1"/>
              <a:t>Warnung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feuergefaehrlichen</a:t>
            </a:r>
            <a:r>
              <a:rPr lang="en-US" dirty="0"/>
              <a:t> </a:t>
            </a:r>
            <a:r>
              <a:rPr lang="en-US" dirty="0" err="1"/>
              <a:t>Stoffen</a:t>
            </a:r>
            <a:r>
              <a:rPr lang="en-US" dirty="0"/>
              <a:t> D-W001" by </a:t>
            </a:r>
            <a:r>
              <a:rPr lang="en-US" dirty="0" err="1"/>
              <a:t>Torsten</a:t>
            </a:r>
            <a:r>
              <a:rPr lang="en-US" dirty="0"/>
              <a:t> Henning - drawn by author. Licensed under Public domain via Wikimedia Commons - http://</a:t>
            </a:r>
            <a:r>
              <a:rPr lang="en-US" dirty="0" err="1"/>
              <a:t>commons.wikimedia.org</a:t>
            </a:r>
            <a:r>
              <a:rPr lang="en-US" dirty="0"/>
              <a:t>/wiki/File:DIN_4844-2_Warnung_vor_feuergefaehrlichen_Stoffen_D-W001.svg#mediaviewer/File:DIN_4844-2_Warnung_vor_feuergefaehrlichen_Stoffen_D-W001.svg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76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6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932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&gt;&gt;&gt; TIME 20:00 &lt;&lt;&lt;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218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622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1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minutes left?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61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WikiMedia</a:t>
            </a:r>
            <a:r>
              <a:rPr lang="en-US" dirty="0"/>
              <a:t> commons</a:t>
            </a:r>
          </a:p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File:Three_early_medicine_bottles.jpg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310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632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198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291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822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671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857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757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968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713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446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So we have a ton of content to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 we have a little space.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try to stick some demos in but but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thing is just so packed.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worn my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stretchy pants and I hope you all did too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we've got a Elixir by the bellyful..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There's me on Twitter and the hashtags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questions you have just throw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 on Twitter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I'll get back to you as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soon as I can.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from this will be 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mr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we are off!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478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9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286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27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231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79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&gt;&gt;&gt;&gt; TIME CHECK &lt;&lt;&lt;</a:t>
            </a:r>
            <a:r>
              <a:rPr lang="en-US" baseline="0" dirty="0"/>
              <a:t> Should be at 23:00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WikiMedia</a:t>
            </a:r>
            <a:r>
              <a:rPr lang="en-US" dirty="0"/>
              <a:t> commons</a:t>
            </a:r>
          </a:p>
          <a:p>
            <a:r>
              <a:rPr lang="en-US" dirty="0"/>
              <a:t>http://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File:Three_early_medicine_bottles.jpg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04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&gt;&gt;&gt; TIME</a:t>
            </a:r>
            <a:r>
              <a:rPr lang="en-US" baseline="0" dirty="0"/>
              <a:t>: 29:00 &lt;&lt;&lt;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979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735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754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7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as you come to a Elixir</a:t>
            </a:r>
            <a:r>
              <a:rPr lang="mr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you come to any language</a:t>
            </a:r>
            <a:r>
              <a:rPr lang="mr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bring all sorts of questions. They're all these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strange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look around and you say okay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know that I don't know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I not even know that I don't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134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/wiki/File:MacMillan_bicycle_1842_replica.jpg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5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090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036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492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154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2312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8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812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7571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D9CF7-3CD7-E24E-B9DF-55DCE2544E5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06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73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4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7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-1871330" y="10634"/>
            <a:ext cx="187133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Title +</a:t>
            </a:r>
            <a:r>
              <a:rPr lang="en-US" sz="1200" baseline="0" dirty="0"/>
              <a:t> Bullet List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591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26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31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0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90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3B98-A9C5-B34C-AE83-5993AC63A292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3A133-03AA-3844-ACA8-59F871BE4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5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9" r:id="rId1"/>
    <p:sldLayoutId id="2147485560" r:id="rId2"/>
    <p:sldLayoutId id="2147485561" r:id="rId3"/>
    <p:sldLayoutId id="2147485562" r:id="rId4"/>
    <p:sldLayoutId id="2147485563" r:id="rId5"/>
    <p:sldLayoutId id="2147485564" r:id="rId6"/>
    <p:sldLayoutId id="2147485565" r:id="rId7"/>
    <p:sldLayoutId id="2147485566" r:id="rId8"/>
    <p:sldLayoutId id="2147485567" r:id="rId9"/>
    <p:sldLayoutId id="2147485568" r:id="rId10"/>
    <p:sldLayoutId id="2147485569" r:id="rId11"/>
    <p:sldLayoutId id="21474855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.jpe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jpe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tif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zerg.erlangonxen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microsoft.com/office/2007/relationships/hdphoto" Target="../media/hdphoto2.wdp"/><Relationship Id="rId4" Type="http://schemas.openxmlformats.org/officeDocument/2006/relationships/image" Target="../media/image31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tif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6.tiff"/><Relationship Id="rId4" Type="http://schemas.openxmlformats.org/officeDocument/2006/relationships/image" Target="../media/image15.png"/><Relationship Id="rId9" Type="http://schemas.openxmlformats.org/officeDocument/2006/relationships/image" Target="../media/image66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tiff"/><Relationship Id="rId5" Type="http://schemas.openxmlformats.org/officeDocument/2006/relationships/image" Target="../media/image36.png"/><Relationship Id="rId4" Type="http://schemas.openxmlformats.org/officeDocument/2006/relationships/image" Target="../media/image3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090" y="567560"/>
            <a:ext cx="10993820" cy="5686096"/>
          </a:xfrm>
          <a:solidFill>
            <a:srgbClr val="0088FF"/>
          </a:solidFill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 **** ERLANG/OTP </a:t>
            </a:r>
            <a:r>
              <a:rPr lang="mr-IN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[64-bit] [smp:4:4]</a:t>
            </a: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****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16G RAM SYSTEM   14891M ELIXIR BYTES FREE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READY.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110" y="178350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▊</a:t>
            </a:r>
          </a:p>
        </p:txBody>
      </p:sp>
    </p:spTree>
    <p:extLst>
      <p:ext uri="{BB962C8B-B14F-4D97-AF65-F5344CB8AC3E}">
        <p14:creationId xmlns:p14="http://schemas.microsoft.com/office/powerpoint/2010/main" val="173108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4371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00" y="1859549"/>
            <a:ext cx="2729480" cy="3138901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7024645" y="63610"/>
            <a:ext cx="4593272" cy="6732014"/>
            <a:chOff x="7024645" y="63610"/>
            <a:chExt cx="4593272" cy="67320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4645" y="63610"/>
              <a:ext cx="4593272" cy="67320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13232" y="6297432"/>
              <a:ext cx="329757" cy="32975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1399" flipH="1">
            <a:off x="2043330" y="4124375"/>
            <a:ext cx="4276939" cy="313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h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Enum.c</a:t>
            </a:r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chunk_by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chunk_every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chunk_every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/3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chunk_every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/4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chunk_while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/4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concat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 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concat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  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</a:t>
            </a: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h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</a:t>
            </a:r>
            <a:r>
              <a:rPr lang="en-US" sz="2800" dirty="0">
                <a:solidFill>
                  <a:schemeClr val="bg1"/>
                </a:solidFill>
              </a:rPr>
              <a:t>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95361" y="-19745"/>
            <a:ext cx="359664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Always helpful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81111" y="62186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[tab]</a:t>
            </a:r>
          </a:p>
        </p:txBody>
      </p:sp>
    </p:spTree>
    <p:extLst>
      <p:ext uri="{BB962C8B-B14F-4D97-AF65-F5344CB8AC3E}">
        <p14:creationId xmlns:p14="http://schemas.microsoft.com/office/powerpoint/2010/main" val="56054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chunk_every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/4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chunk_while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/4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concat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 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concat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  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</a:t>
            </a: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h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</a:t>
            </a:r>
          </a:p>
          <a:p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Returns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size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of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enumerable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## </a:t>
            </a:r>
            <a:r>
              <a:rPr lang="nl-NL" sz="28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Examples</a:t>
            </a:r>
            <a:endParaRPr lang="nl-NL" sz="28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nl-NL" sz="2800" dirty="0" err="1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l-NL" sz="2800" dirty="0" err="1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Enum.count</a:t>
            </a:r>
            <a:r>
              <a:rPr lang="nl-NL" sz="2800" dirty="0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([1, 2, 3])</a:t>
            </a:r>
          </a:p>
          <a:p>
            <a:r>
              <a:rPr lang="nl-NL" sz="2800" dirty="0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    3</a:t>
            </a:r>
          </a:p>
          <a:p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95361" y="-19745"/>
            <a:ext cx="359664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Always helpful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842" y="2216503"/>
            <a:ext cx="11550316" cy="430887"/>
          </a:xfrm>
          <a:prstGeom prst="rect">
            <a:avLst/>
          </a:prstGeom>
          <a:solidFill>
            <a:schemeClr val="accent5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nl-NL" sz="28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nl-NL" sz="28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l-NL" sz="2800" dirty="0" err="1"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l-NL" sz="2800" dirty="0" err="1">
                <a:latin typeface="Monaco" charset="0"/>
                <a:ea typeface="Monaco" charset="0"/>
                <a:cs typeface="Monaco" charset="0"/>
              </a:rPr>
              <a:t>enumerable</a:t>
            </a:r>
            <a:r>
              <a:rPr lang="nl-NL" sz="2800" dirty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64490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chunk_every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/4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chunk_while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/4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concat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 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concat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  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</a:t>
            </a: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h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</a:t>
            </a:r>
          </a:p>
          <a:p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Returns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size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of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the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enumerable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## </a:t>
            </a:r>
            <a:r>
              <a:rPr lang="nl-NL" sz="28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Examples</a:t>
            </a:r>
            <a:endParaRPr lang="nl-NL" sz="28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nl-NL" sz="2800" dirty="0" err="1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nl-NL" sz="2800" dirty="0" err="1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Enum.count</a:t>
            </a:r>
            <a:r>
              <a:rPr lang="nl-NL" sz="2800" dirty="0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([1, 2, 3])</a:t>
            </a:r>
          </a:p>
          <a:p>
            <a:r>
              <a:rPr lang="nl-NL" sz="2800" dirty="0">
                <a:solidFill>
                  <a:srgbClr val="60FEFF"/>
                </a:solidFill>
                <a:latin typeface="Monaco" charset="0"/>
                <a:ea typeface="Monaco" charset="0"/>
                <a:cs typeface="Monaco" charset="0"/>
              </a:rPr>
              <a:t>    3</a:t>
            </a:r>
          </a:p>
          <a:p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95361" y="-19745"/>
            <a:ext cx="359664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Always helpful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0842" y="2216503"/>
            <a:ext cx="11550316" cy="430887"/>
          </a:xfrm>
          <a:prstGeom prst="rect">
            <a:avLst/>
          </a:prstGeom>
          <a:solidFill>
            <a:schemeClr val="accent5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nl-NL" sz="28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nl-NL" sz="28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nl-NL" sz="2800" dirty="0" err="1"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nl-NL" sz="2800" dirty="0" err="1">
                <a:latin typeface="Monaco" charset="0"/>
                <a:ea typeface="Monaco" charset="0"/>
                <a:cs typeface="Monaco" charset="0"/>
              </a:rPr>
              <a:t>enumerable</a:t>
            </a:r>
            <a:r>
              <a:rPr lang="nl-NL" sz="2800" dirty="0">
                <a:latin typeface="Monaco" charset="0"/>
                <a:ea typeface="Monaco" charset="0"/>
                <a:cs typeface="Monaco" charset="0"/>
              </a:rPr>
              <a:t>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83" y="-19745"/>
            <a:ext cx="8442434" cy="685800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 flipH="1">
            <a:off x="4835579" y="296854"/>
            <a:ext cx="4750899" cy="1017992"/>
          </a:xfrm>
          <a:prstGeom prst="wedgeRectCallout">
            <a:avLst>
              <a:gd name="adj1" fmla="val 30765"/>
              <a:gd name="adj2" fmla="val 109117"/>
            </a:avLst>
          </a:prstGeom>
          <a:ln w="571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I'm not just nice documentation</a:t>
            </a:r>
            <a:r>
              <a:rPr lang="mr-IN" sz="2400" b="1" dirty="0"/>
              <a:t>…</a:t>
            </a:r>
            <a:br>
              <a:rPr lang="en-US" sz="2400" b="1" dirty="0"/>
            </a:br>
            <a:r>
              <a:rPr lang="en-US" sz="2400" b="1" i="1" dirty="0"/>
              <a:t>I'm a </a:t>
            </a:r>
            <a:r>
              <a:rPr lang="en-US" sz="2400" b="1" i="1" dirty="0" err="1"/>
              <a:t>DocTest</a:t>
            </a:r>
            <a:r>
              <a:rPr lang="en-US" sz="2400" b="1" i="1" dirty="0"/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8942" y="6468923"/>
            <a:ext cx="378827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aco" charset="0"/>
                <a:ea typeface="Monaco" charset="0"/>
                <a:cs typeface="Monaco" charset="0"/>
              </a:rPr>
              <a:t>/lib/elixir/lib/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enum.ex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5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en-US" sz="26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6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476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help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en-US" sz="26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6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7751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0" bIns="457200"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help</a:t>
            </a: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</a:t>
            </a:r>
            <a:b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                # Runs the default task mix clean              # Deletes generated application files</a:t>
            </a: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 compile        # Compiles source files</a:t>
            </a: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 </a:t>
            </a:r>
            <a:r>
              <a:rPr lang="en-US" sz="26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deps.get</a:t>
            </a:r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       # Gets all out of date dependencies</a:t>
            </a: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 dialyzer       # Runs dialyzer</a:t>
            </a: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 docs           # Generate documentation </a:t>
            </a: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 hex            # Prints Hex help information</a:t>
            </a: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 new            # Creates a new Elixir project</a:t>
            </a: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 </a:t>
            </a:r>
            <a:r>
              <a:rPr lang="en-US" sz="26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phx.new</a:t>
            </a:r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      # Creates a new Phoenix v1.3.0 </a:t>
            </a:r>
            <a:r>
              <a:rPr lang="en-US" sz="26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applica</a:t>
            </a:r>
            <a:endParaRPr lang="en-US" sz="26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 </a:t>
            </a:r>
            <a:r>
              <a:rPr lang="en-US" sz="26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profile.fprof</a:t>
            </a:r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  # Profiles the given file/expression</a:t>
            </a:r>
          </a:p>
          <a:p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 test           # Runs a project's tests</a:t>
            </a:r>
          </a:p>
          <a:p>
            <a:r>
              <a:rPr lang="en-US" sz="26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-S mix         # Starts </a:t>
            </a:r>
            <a:r>
              <a:rPr lang="en-US" sz="26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and runs the default task</a:t>
            </a:r>
          </a:p>
          <a:p>
            <a:r>
              <a:rPr lang="en-US" sz="2600" i="1" dirty="0">
                <a:solidFill>
                  <a:schemeClr val="bg1">
                    <a:lumMod val="65000"/>
                  </a:schemeClr>
                </a:solidFill>
                <a:latin typeface="Monaco" charset="0"/>
                <a:ea typeface="Monaco" charset="0"/>
                <a:cs typeface="Monaco" charset="0"/>
              </a:rPr>
              <a:t>(a ton more!)</a:t>
            </a:r>
            <a:endParaRPr lang="is-IS" sz="2600" i="1" dirty="0">
              <a:solidFill>
                <a:schemeClr val="bg1">
                  <a:lumMod val="65000"/>
                </a:schemeClr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6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438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1913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▊</a:t>
            </a:r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09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new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180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new </a:t>
            </a:r>
            <a:r>
              <a:rPr lang="en-US" sz="200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fizz_buzz▊</a:t>
            </a:r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08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631" y="834454"/>
            <a:ext cx="6496740" cy="5189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525105" y="2767279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2007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9404739" y="2767279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498299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new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README.md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.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gitignore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mix.exs</a:t>
            </a:r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config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config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config.exs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lib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lib/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fizz_buzz.ex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test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test/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test_helper.exs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test/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fizz_buzz_test.exs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Your Mix project was created successfully.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You can use "mix" to compile it, test it, and more:    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  cd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  mix test</a:t>
            </a:r>
          </a:p>
          <a:p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Run "mix help" for more commands.</a:t>
            </a: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94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new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README.md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.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gitignore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mix.exs</a:t>
            </a:r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config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config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config.exs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lib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lib/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fizz_buzz.ex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test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test/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test_helper.exs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test/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fizz_buzz_test.exs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Your Mix project was created successfully.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You can use "mix" to compile it, test it, and more:    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  cd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  mix test</a:t>
            </a:r>
          </a:p>
          <a:p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Run "mix help" for more commands.</a:t>
            </a: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code .▊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942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new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README.md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.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gitignore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mix.exs</a:t>
            </a:r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config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config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config.exs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lib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lib/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fizz_buzz.ex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test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test/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test_helper.exs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* </a:t>
            </a: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creating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test/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fizz_buzz_test.exs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Your Mix project was created successfully.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You can use "mix" to compile it, test it, and more:    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  cd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  mix test</a:t>
            </a:r>
          </a:p>
          <a:p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Run "mix help" for more commands.</a:t>
            </a:r>
          </a:p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clear▊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300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5876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cd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108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1530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43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813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test▊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1202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test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Compiled lib/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fizz_buzz.ex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Generated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app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List.Chars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Collectable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String.Chars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Enumerable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IEx.Info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Inspect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.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Finished in 0.04 seconds (0.04s on load, 0.00s on tests)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1 test, 0 failures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Randomized with seed 335843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14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4371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960" y="1289212"/>
            <a:ext cx="7129791" cy="42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224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mix test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Compiled lib/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fizz_buzz.ex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Generated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fizz_buzz</a:t>
            </a: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app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List.Chars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Collectable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String.Chars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Enumerable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</a:t>
            </a:r>
            <a:r>
              <a:rPr lang="en-US" sz="2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IEx.Info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Consolidated Inspect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.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Finished in 0.04 seconds (0.04s on load, 0.00s on tests)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1 test, 0 failures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Randomized with seed 335843</a:t>
            </a:r>
            <a:b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code .▊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547498" y="-19745"/>
            <a:ext cx="1644502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Mix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363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07067" y="1290283"/>
            <a:ext cx="7577866" cy="4282178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8000" b="1" i="1" dirty="0"/>
              <a:t>Demo time?</a:t>
            </a:r>
          </a:p>
        </p:txBody>
      </p:sp>
    </p:spTree>
    <p:extLst>
      <p:ext uri="{BB962C8B-B14F-4D97-AF65-F5344CB8AC3E}">
        <p14:creationId xmlns:p14="http://schemas.microsoft.com/office/powerpoint/2010/main" val="17395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85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Expressive</a:t>
            </a:r>
            <a:br>
              <a:rPr lang="en-US" sz="8000" b="1" dirty="0"/>
            </a:br>
            <a:r>
              <a:rPr lang="en-US" sz="8000" b="1" dirty="0"/>
              <a:t>Developer Joy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362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370372" y="-19745"/>
            <a:ext cx="1821628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types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7270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iex&gt; 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2016          			# integer</a:t>
            </a: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2016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370372" y="-19745"/>
            <a:ext cx="1821628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types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0673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iex&gt; 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2016          			# integer</a:t>
            </a: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2016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0x2a       			# integer</a:t>
            </a:r>
            <a:b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42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370372" y="-19745"/>
            <a:ext cx="1821628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types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023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iex&gt; 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2016          			# integer</a:t>
            </a: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2016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0x2a       			# integer</a:t>
            </a:r>
            <a:b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42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7.0 / 3          		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float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2.3333333333333335</a:t>
            </a:r>
            <a:b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370372" y="-19745"/>
            <a:ext cx="1821628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types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413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iex&gt; 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2016          			# integer</a:t>
            </a: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2016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0x2a       			# integer</a:t>
            </a:r>
            <a:b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42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7.0 / 3          		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float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2.3333333333333335</a:t>
            </a:r>
            <a:b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: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the_thing_itself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		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atom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nl-NL" sz="24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the_thing_itself</a:t>
            </a: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370372" y="-19745"/>
            <a:ext cx="1821628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types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28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iex&gt; 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2016          			# integer</a:t>
            </a: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2016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0x2a       			# integer</a:t>
            </a:r>
            <a:b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42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7.0 / 3          		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float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2.3333333333333335</a:t>
            </a:r>
            <a:b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: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the_thing_itself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		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atom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nl-NL" sz="24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the_thing_itself</a:t>
            </a: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"elixir"   			# string</a:t>
            </a:r>
            <a:b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"elixir"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370372" y="-19745"/>
            <a:ext cx="1821628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types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5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2243715" cy="68580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794326" y="550502"/>
            <a:ext cx="10603348" cy="5756996"/>
            <a:chOff x="657412" y="471199"/>
            <a:chExt cx="10603348" cy="5756996"/>
          </a:xfrm>
        </p:grpSpPr>
        <p:sp>
          <p:nvSpPr>
            <p:cNvPr id="2" name="Rectangle 1"/>
            <p:cNvSpPr/>
            <p:nvPr/>
          </p:nvSpPr>
          <p:spPr>
            <a:xfrm>
              <a:off x="672216" y="471199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/>
                <a:t>Erlang</a:t>
              </a:r>
              <a:endParaRPr lang="en-US" sz="3200" b="1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57412" y="2013960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ErlangVM</a:t>
              </a:r>
              <a:br>
                <a:rPr lang="en-US" sz="3200" b="1" dirty="0"/>
              </a:br>
              <a:r>
                <a:rPr lang="en-US" sz="3200" b="1" dirty="0"/>
                <a:t>(BEAM)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159722" y="471199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FP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0408" y="487462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OTP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889035" y="487462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Elixir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889035" y="3572982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Protocols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7412" y="3556721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Code loading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889035" y="2013960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&amp;(&amp;1)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2216" y="5099482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Distribution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01525" y="3556720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Ports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01524" y="2022091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Processes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30409" y="5099481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Tools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44914" y="2022091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Tail recursion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44914" y="3572983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Immutability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44913" y="5099480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Community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889034" y="5099479"/>
              <a:ext cx="2371725" cy="112871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Macros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02529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iex&gt; 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2016          			# integer</a:t>
            </a: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2016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0x2a       			# integer</a:t>
            </a:r>
            <a:b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42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7.0 / 3          		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float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2.3333333333333335</a:t>
            </a:r>
            <a:b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: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the_thing_itself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		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atom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nl-NL" sz="24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the_thing_itself</a:t>
            </a: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"elixir"   			# string</a:t>
            </a:r>
            <a:b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"elixir"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[1, 23, :goat]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			# list</a:t>
            </a:r>
          </a:p>
          <a:p>
            <a:r>
              <a:rPr lang="en-US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23, :goat]</a:t>
            </a:r>
            <a:endParaRPr lang="nl-NL" sz="2400" dirty="0">
              <a:solidFill>
                <a:srgbClr val="FFFF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370372" y="-19745"/>
            <a:ext cx="1821628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types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5582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iex&gt; 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2016          			# integer</a:t>
            </a: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2016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0x2a       			# integer</a:t>
            </a:r>
            <a:b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42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is-I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7.0 / 3          		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float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2.3333333333333335</a:t>
            </a:r>
            <a:br>
              <a:rPr lang="hr-HR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: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the_thing_itself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		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atom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nl-NL" sz="24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the_thing_itself</a:t>
            </a: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"elixir"   			# string</a:t>
            </a:r>
            <a:b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"elixir"</a:t>
            </a: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[1, 23, :goat]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			# list</a:t>
            </a:r>
          </a:p>
          <a:p>
            <a:r>
              <a:rPr lang="en-US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23, :goat]</a:t>
            </a:r>
            <a:endParaRPr lang="nl-NL" sz="2400" dirty="0">
              <a:solidFill>
                <a:srgbClr val="FFFF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{1, "second", :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third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	# </a:t>
            </a:r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tuple</a:t>
            </a:r>
            <a:endParaRPr lang="nl-NL" sz="24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{1, "second", :</a:t>
            </a:r>
            <a:r>
              <a:rPr lang="nl-NL" sz="24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third</a:t>
            </a:r>
            <a:r>
              <a:rPr lang="nl-NL" sz="24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endParaRPr lang="en-US" sz="2400" dirty="0">
              <a:solidFill>
                <a:srgbClr val="FFFF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4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370372" y="-19745"/>
            <a:ext cx="1821628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types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525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▊</a:t>
            </a:r>
          </a:p>
        </p:txBody>
      </p:sp>
    </p:spTree>
    <p:extLst>
      <p:ext uri="{BB962C8B-B14F-4D97-AF65-F5344CB8AC3E}">
        <p14:creationId xmlns:p14="http://schemas.microsoft.com/office/powerpoint/2010/main" val="1979095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5▊</a:t>
            </a:r>
          </a:p>
        </p:txBody>
      </p:sp>
    </p:spTree>
    <p:extLst>
      <p:ext uri="{BB962C8B-B14F-4D97-AF65-F5344CB8AC3E}">
        <p14:creationId xmlns:p14="http://schemas.microsoft.com/office/powerpoint/2010/main" val="8105993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</a:p>
        </p:txBody>
      </p:sp>
    </p:spTree>
    <p:extLst>
      <p:ext uri="{BB962C8B-B14F-4D97-AF65-F5344CB8AC3E}">
        <p14:creationId xmlns:p14="http://schemas.microsoft.com/office/powerpoint/2010/main" val="926362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5 = x▊</a:t>
            </a:r>
          </a:p>
        </p:txBody>
      </p:sp>
    </p:spTree>
    <p:extLst>
      <p:ext uri="{BB962C8B-B14F-4D97-AF65-F5344CB8AC3E}">
        <p14:creationId xmlns:p14="http://schemas.microsoft.com/office/powerpoint/2010/main" val="21073944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5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</p:spTree>
    <p:extLst>
      <p:ext uri="{BB962C8B-B14F-4D97-AF65-F5344CB8AC3E}">
        <p14:creationId xmlns:p14="http://schemas.microsoft.com/office/powerpoint/2010/main" val="13836623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5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y = x▊</a:t>
            </a:r>
          </a:p>
        </p:txBody>
      </p:sp>
    </p:spTree>
    <p:extLst>
      <p:ext uri="{BB962C8B-B14F-4D97-AF65-F5344CB8AC3E}">
        <p14:creationId xmlns:p14="http://schemas.microsoft.com/office/powerpoint/2010/main" val="5728387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5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y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▊</a:t>
            </a:r>
          </a:p>
        </p:txBody>
      </p:sp>
    </p:spTree>
    <p:extLst>
      <p:ext uri="{BB962C8B-B14F-4D97-AF65-F5344CB8AC3E}">
        <p14:creationId xmlns:p14="http://schemas.microsoft.com/office/powerpoint/2010/main" val="13166417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73615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Immutability</a:t>
            </a:r>
          </a:p>
        </p:txBody>
      </p:sp>
    </p:spTree>
    <p:extLst>
      <p:ext uri="{BB962C8B-B14F-4D97-AF65-F5344CB8AC3E}">
        <p14:creationId xmlns:p14="http://schemas.microsoft.com/office/powerpoint/2010/main" val="23646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Scroll 5"/>
          <p:cNvSpPr/>
          <p:nvPr/>
        </p:nvSpPr>
        <p:spPr>
          <a:xfrm>
            <a:off x="7263275" y="323428"/>
            <a:ext cx="3907488" cy="6245279"/>
          </a:xfrm>
          <a:prstGeom prst="verticalScroll">
            <a:avLst/>
          </a:prstGeom>
          <a:solidFill>
            <a:srgbClr val="FFDFC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70" y="0"/>
            <a:ext cx="5089476" cy="6896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421" y="1102641"/>
            <a:ext cx="2797195" cy="72424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004300"/>
                </a:solidFill>
                <a:latin typeface="Copperplate Gothic Bold"/>
                <a:cs typeface="Copperplate Gothic Bold"/>
              </a:rPr>
              <a:t>History</a:t>
            </a:r>
            <a:br>
              <a:rPr lang="en-US" sz="3200" dirty="0">
                <a:solidFill>
                  <a:srgbClr val="004300"/>
                </a:solidFill>
                <a:latin typeface="Copperplate Gothic Bold"/>
                <a:cs typeface="Copperplate Gothic Bold"/>
              </a:rPr>
            </a:br>
            <a:r>
              <a:rPr lang="en-US" sz="3200" dirty="0">
                <a:solidFill>
                  <a:srgbClr val="004300"/>
                </a:solidFill>
                <a:latin typeface="Copperplate Gothic Bold"/>
                <a:cs typeface="Copperplate Gothic Bold"/>
              </a:rPr>
              <a:t>of Elixir</a:t>
            </a:r>
          </a:p>
        </p:txBody>
      </p:sp>
      <p:pic>
        <p:nvPicPr>
          <p:cNvPr id="5" name="Picture 2" descr="File:Erlang 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4751" y="5192483"/>
            <a:ext cx="824537" cy="7008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661" y="2226795"/>
            <a:ext cx="776722" cy="776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209" y="3403427"/>
            <a:ext cx="1157622" cy="13891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471" y="0"/>
            <a:ext cx="5089476" cy="6896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931" y="6247148"/>
            <a:ext cx="406400" cy="4064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066666" y="3720952"/>
            <a:ext cx="1000156" cy="754096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2011</a:t>
            </a:r>
          </a:p>
        </p:txBody>
      </p:sp>
      <p:sp>
        <p:nvSpPr>
          <p:cNvPr id="12" name="Oval 11"/>
          <p:cNvSpPr/>
          <p:nvPr/>
        </p:nvSpPr>
        <p:spPr>
          <a:xfrm>
            <a:off x="9999470" y="5542911"/>
            <a:ext cx="1134549" cy="818607"/>
          </a:xfrm>
          <a:prstGeom prst="ellipse">
            <a:avLst/>
          </a:prstGeom>
          <a:ln w="317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2014 v1.0</a:t>
            </a:r>
          </a:p>
        </p:txBody>
      </p:sp>
    </p:spTree>
    <p:extLst>
      <p:ext uri="{BB962C8B-B14F-4D97-AF65-F5344CB8AC3E}">
        <p14:creationId xmlns:p14="http://schemas.microsoft.com/office/powerpoint/2010/main" val="6465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 animBg="1"/>
      <p:bldP spid="1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290" y="856326"/>
            <a:ext cx="3139448" cy="49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031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373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x = 5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5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x = 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(2)&gt;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997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x = 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(2)&gt; x = x + 1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938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x = 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(2)&gt; x = x + 1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(3)&gt;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5588000" y="341040"/>
            <a:ext cx="2324100" cy="1157559"/>
          </a:xfrm>
          <a:prstGeom prst="wedgeEllipseCallout">
            <a:avLst>
              <a:gd name="adj1" fmla="val 63213"/>
              <a:gd name="adj2" fmla="val 5252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Wat?</a:t>
            </a:r>
          </a:p>
        </p:txBody>
      </p:sp>
    </p:spTree>
    <p:extLst>
      <p:ext uri="{BB962C8B-B14F-4D97-AF65-F5344CB8AC3E}">
        <p14:creationId xmlns:p14="http://schemas.microsoft.com/office/powerpoint/2010/main" val="17452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x = 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(2)&gt; x = x + 1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(3)&gt;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  <p:sp>
        <p:nvSpPr>
          <p:cNvPr id="3" name="Left Arrow Callout 2"/>
          <p:cNvSpPr/>
          <p:nvPr/>
        </p:nvSpPr>
        <p:spPr>
          <a:xfrm>
            <a:off x="4610100" y="1663700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Rebinding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63DD2-112A-BA4D-80DD-0E8AAC1EB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3819"/>
            <a:ext cx="12230830" cy="892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x = 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(2)&gt; x = x + 1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(3)&gt; ^x = 6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  <p:sp>
        <p:nvSpPr>
          <p:cNvPr id="3" name="Left Arrow Callout 2"/>
          <p:cNvSpPr/>
          <p:nvPr/>
        </p:nvSpPr>
        <p:spPr>
          <a:xfrm>
            <a:off x="4610100" y="1663700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Rebinding</a:t>
            </a:r>
          </a:p>
        </p:txBody>
      </p:sp>
    </p:spTree>
    <p:extLst>
      <p:ext uri="{BB962C8B-B14F-4D97-AF65-F5344CB8AC3E}">
        <p14:creationId xmlns:p14="http://schemas.microsoft.com/office/powerpoint/2010/main" val="173426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x = 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(2)&gt; x = x + 1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(3)&gt; ^x = 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(4)&gt;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  <p:sp>
        <p:nvSpPr>
          <p:cNvPr id="3" name="Left Arrow Callout 2"/>
          <p:cNvSpPr/>
          <p:nvPr/>
        </p:nvSpPr>
        <p:spPr>
          <a:xfrm>
            <a:off x="4610100" y="1663700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Rebinding</a:t>
            </a:r>
          </a:p>
        </p:txBody>
      </p:sp>
      <p:sp>
        <p:nvSpPr>
          <p:cNvPr id="5" name="Left Arrow Callout 4"/>
          <p:cNvSpPr/>
          <p:nvPr/>
        </p:nvSpPr>
        <p:spPr>
          <a:xfrm>
            <a:off x="4610100" y="2451100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Pinning</a:t>
            </a:r>
          </a:p>
        </p:txBody>
      </p:sp>
    </p:spTree>
    <p:extLst>
      <p:ext uri="{BB962C8B-B14F-4D97-AF65-F5344CB8AC3E}">
        <p14:creationId xmlns:p14="http://schemas.microsoft.com/office/powerpoint/2010/main" val="31307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x = 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(2)&gt; x = x + 1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(3)&gt; ^x = 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(4)&gt; ^x = x + 1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  <p:sp>
        <p:nvSpPr>
          <p:cNvPr id="3" name="Left Arrow Callout 2"/>
          <p:cNvSpPr/>
          <p:nvPr/>
        </p:nvSpPr>
        <p:spPr>
          <a:xfrm>
            <a:off x="4610100" y="1663700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Rebinding</a:t>
            </a:r>
          </a:p>
        </p:txBody>
      </p:sp>
      <p:sp>
        <p:nvSpPr>
          <p:cNvPr id="5" name="Left Arrow Callout 4"/>
          <p:cNvSpPr/>
          <p:nvPr/>
        </p:nvSpPr>
        <p:spPr>
          <a:xfrm>
            <a:off x="4610100" y="2451100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Pinning</a:t>
            </a:r>
          </a:p>
        </p:txBody>
      </p:sp>
    </p:spTree>
    <p:extLst>
      <p:ext uri="{BB962C8B-B14F-4D97-AF65-F5344CB8AC3E}">
        <p14:creationId xmlns:p14="http://schemas.microsoft.com/office/powerpoint/2010/main" val="65635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200" b="1" dirty="0"/>
              <a:t>Why </a:t>
            </a:r>
            <a:r>
              <a:rPr lang="en-US" sz="7200" b="1" dirty="0" err="1"/>
              <a:t>Erlang</a:t>
            </a:r>
            <a:r>
              <a:rPr lang="en-US" sz="7200" b="1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662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590" y="856327"/>
            <a:ext cx="3139448" cy="499646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4900" y="856326"/>
            <a:ext cx="5842000" cy="4996469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>
            <a:noAutofit/>
          </a:bodyPr>
          <a:lstStyle/>
          <a:p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(1)&gt; x = 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5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(2)&gt; x = x + 1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(3)&gt; ^x = 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FF00"/>
                </a:solidFill>
                <a:latin typeface="Monaco" charset="0"/>
              </a:rPr>
              <a:t>6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(4)&gt; ^x = x + 1</a:t>
            </a:r>
            <a:br>
              <a:rPr lang="en-US" sz="2400" dirty="0">
                <a:solidFill>
                  <a:srgbClr val="F8F8F8"/>
                </a:solidFill>
                <a:latin typeface="Monaco" charset="0"/>
              </a:rPr>
            </a:b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** (</a:t>
            </a:r>
            <a:r>
              <a:rPr lang="en-US" sz="2400" dirty="0" err="1">
                <a:solidFill>
                  <a:srgbClr val="FF0000"/>
                </a:solidFill>
                <a:latin typeface="Monaco" charset="0"/>
              </a:rPr>
              <a:t>MatchError</a:t>
            </a:r>
            <a:r>
              <a:rPr lang="en-US" sz="2400" dirty="0">
                <a:solidFill>
                  <a:srgbClr val="FF0000"/>
                </a:solidFill>
                <a:latin typeface="Monaco" charset="0"/>
              </a:rPr>
              <a:t>) no match of right hand side value: 7</a:t>
            </a:r>
            <a:br>
              <a:rPr lang="en-US" sz="2400" dirty="0">
                <a:solidFill>
                  <a:srgbClr val="FF0000"/>
                </a:solidFill>
                <a:latin typeface="Monaco" charset="0"/>
              </a:rPr>
            </a:br>
            <a:r>
              <a:rPr lang="en-US" sz="2400" dirty="0" err="1">
                <a:solidFill>
                  <a:srgbClr val="F8F8F8"/>
                </a:solidFill>
                <a:latin typeface="Monaco" charset="0"/>
              </a:rPr>
              <a:t>iex</a:t>
            </a:r>
            <a:r>
              <a:rPr lang="en-US" sz="2400" dirty="0">
                <a:solidFill>
                  <a:srgbClr val="F8F8F8"/>
                </a:solidFill>
                <a:latin typeface="Monaco" charset="0"/>
              </a:rPr>
              <a:t>(4)&gt; </a:t>
            </a:r>
            <a:r>
              <a:rPr lang="en-US" sz="24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  <a:p>
            <a:endParaRPr lang="en-US" sz="2400" b="0" dirty="0">
              <a:solidFill>
                <a:srgbClr val="F8F8F8"/>
              </a:solidFill>
              <a:effectLst/>
              <a:latin typeface="Monaco" charset="0"/>
            </a:endParaRPr>
          </a:p>
        </p:txBody>
      </p:sp>
      <p:sp>
        <p:nvSpPr>
          <p:cNvPr id="3" name="Left Arrow Callout 2"/>
          <p:cNvSpPr/>
          <p:nvPr/>
        </p:nvSpPr>
        <p:spPr>
          <a:xfrm>
            <a:off x="4610100" y="1663700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Rebinding</a:t>
            </a:r>
          </a:p>
        </p:txBody>
      </p:sp>
      <p:sp>
        <p:nvSpPr>
          <p:cNvPr id="5" name="Left Arrow Callout 4"/>
          <p:cNvSpPr/>
          <p:nvPr/>
        </p:nvSpPr>
        <p:spPr>
          <a:xfrm>
            <a:off x="4610100" y="2451100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Pinning</a:t>
            </a:r>
          </a:p>
        </p:txBody>
      </p:sp>
    </p:spTree>
    <p:extLst>
      <p:ext uri="{BB962C8B-B14F-4D97-AF65-F5344CB8AC3E}">
        <p14:creationId xmlns:p14="http://schemas.microsoft.com/office/powerpoint/2010/main" val="8142535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5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y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x = 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▊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2552" y="571186"/>
            <a:ext cx="3139448" cy="1732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52" y="1861532"/>
            <a:ext cx="3139448" cy="4996468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6938962" y="1346245"/>
            <a:ext cx="2324100" cy="1157559"/>
          </a:xfrm>
          <a:prstGeom prst="wedgeEllipseCallout">
            <a:avLst>
              <a:gd name="adj1" fmla="val 63213"/>
              <a:gd name="adj2" fmla="val 5252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Wat?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3588412" y="2960317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Rebinding</a:t>
            </a:r>
          </a:p>
        </p:txBody>
      </p:sp>
      <p:sp>
        <p:nvSpPr>
          <p:cNvPr id="9" name="Left Arrow Callout 8"/>
          <p:cNvSpPr/>
          <p:nvPr/>
        </p:nvSpPr>
        <p:spPr>
          <a:xfrm>
            <a:off x="3588412" y="399539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Binding</a:t>
            </a:r>
            <a:endParaRPr lang="en-US" sz="2000" b="1" dirty="0"/>
          </a:p>
        </p:txBody>
      </p:sp>
      <p:sp>
        <p:nvSpPr>
          <p:cNvPr id="10" name="Left Arrow Callout 9"/>
          <p:cNvSpPr/>
          <p:nvPr/>
        </p:nvSpPr>
        <p:spPr>
          <a:xfrm>
            <a:off x="3588412" y="1290032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179310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  <p:bldP spid="10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5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y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x = 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^x = 20▊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2552" y="571186"/>
            <a:ext cx="3139448" cy="1732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52" y="1861532"/>
            <a:ext cx="3139448" cy="499646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  <p:sp>
        <p:nvSpPr>
          <p:cNvPr id="13" name="Left Arrow Callout 12"/>
          <p:cNvSpPr/>
          <p:nvPr/>
        </p:nvSpPr>
        <p:spPr>
          <a:xfrm>
            <a:off x="3588412" y="2960317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Rebinding</a:t>
            </a:r>
          </a:p>
        </p:txBody>
      </p:sp>
      <p:sp>
        <p:nvSpPr>
          <p:cNvPr id="14" name="Left Arrow Callout 13"/>
          <p:cNvSpPr/>
          <p:nvPr/>
        </p:nvSpPr>
        <p:spPr>
          <a:xfrm>
            <a:off x="3588412" y="399539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Binding</a:t>
            </a:r>
            <a:endParaRPr lang="en-US" sz="2000" b="1" dirty="0"/>
          </a:p>
        </p:txBody>
      </p:sp>
      <p:sp>
        <p:nvSpPr>
          <p:cNvPr id="15" name="Left Arrow Callout 14"/>
          <p:cNvSpPr/>
          <p:nvPr/>
        </p:nvSpPr>
        <p:spPr>
          <a:xfrm>
            <a:off x="3588412" y="1290032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11079609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5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y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x = 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^x = 20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MatchError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no match of right hand </a:t>
            </a:r>
            <a:b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side value: 20</a:t>
            </a:r>
            <a:b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▊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2552" y="571186"/>
            <a:ext cx="3139448" cy="1732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52" y="1861532"/>
            <a:ext cx="3139448" cy="499646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3588412" y="2960317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Rebinding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3588412" y="399539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Binding</a:t>
            </a:r>
            <a:endParaRPr lang="en-US" sz="2000" b="1" dirty="0"/>
          </a:p>
        </p:txBody>
      </p:sp>
      <p:sp>
        <p:nvSpPr>
          <p:cNvPr id="9" name="Left Arrow Callout 8"/>
          <p:cNvSpPr/>
          <p:nvPr/>
        </p:nvSpPr>
        <p:spPr>
          <a:xfrm>
            <a:off x="3588412" y="1290032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Matching</a:t>
            </a:r>
          </a:p>
        </p:txBody>
      </p:sp>
      <p:sp>
        <p:nvSpPr>
          <p:cNvPr id="13" name="Left Arrow Callout 12"/>
          <p:cNvSpPr/>
          <p:nvPr/>
        </p:nvSpPr>
        <p:spPr>
          <a:xfrm>
            <a:off x="3937000" y="3815724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Pinning</a:t>
            </a:r>
          </a:p>
        </p:txBody>
      </p:sp>
    </p:spTree>
    <p:extLst>
      <p:ext uri="{BB962C8B-B14F-4D97-AF65-F5344CB8AC3E}">
        <p14:creationId xmlns:p14="http://schemas.microsoft.com/office/powerpoint/2010/main" val="17912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5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y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x = 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^x = 20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MatchError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no match of right hand </a:t>
            </a:r>
            <a:b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side value: 20</a:t>
            </a:r>
            <a:b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y▊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2552" y="571186"/>
            <a:ext cx="3139448" cy="1732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52" y="1861532"/>
            <a:ext cx="3139448" cy="499646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3588412" y="2960317"/>
            <a:ext cx="2159000" cy="6096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03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Rebinding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3588412" y="399539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/>
              <a:t>Binding</a:t>
            </a:r>
            <a:endParaRPr lang="en-US" sz="2000" b="1" dirty="0"/>
          </a:p>
        </p:txBody>
      </p:sp>
      <p:sp>
        <p:nvSpPr>
          <p:cNvPr id="9" name="Left Arrow Callout 8"/>
          <p:cNvSpPr/>
          <p:nvPr/>
        </p:nvSpPr>
        <p:spPr>
          <a:xfrm>
            <a:off x="3588412" y="1290032"/>
            <a:ext cx="2159000" cy="571500"/>
          </a:xfrm>
          <a:prstGeom prst="leftArrowCallout">
            <a:avLst>
              <a:gd name="adj1" fmla="val 32273"/>
              <a:gd name="adj2" fmla="val 37727"/>
              <a:gd name="adj3" fmla="val 25000"/>
              <a:gd name="adj4" fmla="val 7262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Matching</a:t>
            </a:r>
          </a:p>
        </p:txBody>
      </p:sp>
    </p:spTree>
    <p:extLst>
      <p:ext uri="{BB962C8B-B14F-4D97-AF65-F5344CB8AC3E}">
        <p14:creationId xmlns:p14="http://schemas.microsoft.com/office/powerpoint/2010/main" val="20569144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x = 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5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y = x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x = 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^x = 20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MatchError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no match of right hand </a:t>
            </a:r>
            <a:b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side value: 20</a:t>
            </a:r>
            <a:b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y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5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▊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2552" y="571186"/>
            <a:ext cx="3139448" cy="17321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552" y="1861532"/>
            <a:ext cx="3139448" cy="499646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677065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6271773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a,b,c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{"Apple", "Banana", "Cherry"}▊ 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4331512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a,b,c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{"Apple", "Banana", "Cherry"}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{"Apple", "Banana", "Cherry 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1758394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a,b,c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{"Apple", "Banana", "Cherry"}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{"Apple", "Banana", "Cherry 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b▊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2102234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83327"/>
            <a:ext cx="12192000" cy="980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30413" y="6219541"/>
            <a:ext cx="4710015" cy="276999"/>
          </a:xfrm>
          <a:prstGeom prst="rect">
            <a:avLst/>
          </a:prstGeom>
          <a:solidFill>
            <a:schemeClr val="bg1">
              <a:tint val="95000"/>
              <a:satMod val="170000"/>
              <a:alpha val="20000"/>
            </a:schemeClr>
          </a:solidFill>
          <a:ln w="6350">
            <a:solidFill>
              <a:schemeClr val="tx1">
                <a:alpha val="2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By </a:t>
            </a:r>
            <a:r>
              <a:rPr lang="en-US" sz="1200" dirty="0" err="1"/>
              <a:t>Holger.Ellgaard</a:t>
            </a:r>
            <a:r>
              <a:rPr lang="en-US" sz="1200" dirty="0"/>
              <a:t> (Own work) [CC BY-SA 3.0], via Wikimedia Commons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540" y="2625489"/>
            <a:ext cx="1828043" cy="1599538"/>
          </a:xfrm>
          <a:prstGeom prst="rect">
            <a:avLst/>
          </a:prstGeom>
          <a:ln w="127000">
            <a:solidFill>
              <a:schemeClr val="bg1"/>
            </a:solidFill>
          </a:ln>
          <a:effectLst>
            <a:outerShdw blurRad="127000" dist="76200" dir="2700000" algn="t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2352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a,b,c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{"Apple", "Banana", "Cherry"}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{"Apple", "Banana", "Cherry 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b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"Banana"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 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20146664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2845298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2520202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2, 3]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8503091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2, 3]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case list do▊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4430092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2, 3]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case list do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[11,12,13] -&gt; "won't match"▊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8460985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2, 3]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case list do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[11,12,13] -&gt; "won't match" 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{1,2,3} -&gt; "won't match (list vs tuple)"▊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227922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2, 3]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case list do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[11,12,13] -&gt; "won't match" 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{1,2,3} -&gt; "won't match (list vs tuple)"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[1,x,3] -&gt; "matches &amp; binds #{x} to x"▊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4470930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465934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2, 3]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case list do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[11,12,13] -&gt; "won't match" 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{1,2,3} -&gt; "won't match (list vs tuple)"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[1,x,3] -&gt; "matches &amp; binds #{x} to x"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 | t] -&gt; "would match &amp; bind #{t} to [2,3]"▊</a:t>
            </a: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3690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2, 3]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case list do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[11,12,13] -&gt; "won't match" 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{1,2,3} -&gt; "won't match (list vs tuple)"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[1,x,3] -&gt; "matches &amp; binds #{x} to x"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 | t] -&gt; "would match &amp; bind #{t} to [2,3]"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_ -&gt; "default"▊</a:t>
            </a: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406031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F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9954" y="0"/>
            <a:ext cx="9683931" cy="778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le:Erlang 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8339" y="3839677"/>
            <a:ext cx="822122" cy="698803"/>
          </a:xfrm>
          <a:prstGeom prst="rect">
            <a:avLst/>
          </a:prstGeom>
          <a:solidFill>
            <a:schemeClr val="bg1">
              <a:alpha val="36000"/>
            </a:schemeClr>
          </a:solidFill>
          <a:effectLst>
            <a:softEdge rad="127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5550" y="2537222"/>
            <a:ext cx="1900130" cy="2123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6960" y="2080378"/>
            <a:ext cx="321196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 fontAlgn="base"/>
            <a:r>
              <a:rPr lang="en-US" sz="3400" b="1" dirty="0"/>
              <a:t> Fault-tolerant</a:t>
            </a:r>
          </a:p>
          <a:p>
            <a:pPr lvl="1" algn="ctr" fontAlgn="base"/>
            <a:r>
              <a:rPr lang="en-US" sz="3400" b="1" dirty="0"/>
              <a:t>Concurrent</a:t>
            </a:r>
            <a:r>
              <a:rPr lang="en-US" sz="3400" dirty="0">
                <a:solidFill>
                  <a:schemeClr val="tx1">
                    <a:lumMod val="85000"/>
                  </a:schemeClr>
                </a:solidFill>
              </a:rPr>
              <a:t> </a:t>
            </a:r>
          </a:p>
          <a:p>
            <a:pPr lvl="1" algn="ctr" fontAlgn="base"/>
            <a:r>
              <a:rPr lang="en-US" sz="3400" b="1" dirty="0"/>
              <a:t>Distributed</a:t>
            </a:r>
            <a:endParaRPr lang="en-US" sz="34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33488" y="6446786"/>
            <a:ext cx="4710015" cy="276999"/>
          </a:xfrm>
          <a:prstGeom prst="rect">
            <a:avLst/>
          </a:prstGeom>
          <a:solidFill>
            <a:schemeClr val="bg1">
              <a:tint val="95000"/>
              <a:satMod val="170000"/>
              <a:alpha val="20000"/>
            </a:schemeClr>
          </a:solidFill>
          <a:ln w="6350">
            <a:solidFill>
              <a:schemeClr val="tx1">
                <a:alpha val="2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By </a:t>
            </a:r>
            <a:r>
              <a:rPr lang="en-US" sz="1200" dirty="0" err="1"/>
              <a:t>Holger.Ellgaard</a:t>
            </a:r>
            <a:r>
              <a:rPr lang="en-US" sz="1200" dirty="0"/>
              <a:t> (Own work) [CC BY-SA 3.0], via Wikimedia Commons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88" y="0"/>
            <a:ext cx="2193360" cy="2193361"/>
          </a:xfrm>
          <a:prstGeom prst="rect">
            <a:avLst/>
          </a:prstGeom>
          <a:ln w="127000"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88" y="2197301"/>
            <a:ext cx="2193541" cy="2193542"/>
          </a:xfrm>
          <a:prstGeom prst="rect">
            <a:avLst/>
          </a:prstGeom>
          <a:ln w="127000"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89" y="4548797"/>
            <a:ext cx="2193359" cy="2193360"/>
          </a:xfrm>
          <a:prstGeom prst="rect">
            <a:avLst/>
          </a:prstGeom>
          <a:ln w="1270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3812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2, 3]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case list do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[11,12,13] -&gt; "won't match" 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{1,2,3} -&gt; "won't match (list vs tuple)"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[1,x,3] -&gt; "matches &amp; binds #{x} to x"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 | t] -&gt; "would match &amp; bind #{t} to [2,3]"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_ -&gt; "default"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end▊</a:t>
            </a: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15710292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list = [1,2,3]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[1, 2, 3]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case list do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[11,12,13] -&gt; "won't match" 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{1,2,3} -&gt; "won't match (list vs tuple)"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[1,x,3] -&gt; "matches &amp; binds #{x} to x"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[1 | t] -&gt; "would </a:t>
            </a:r>
            <a:r>
              <a:rPr lang="en-US" sz="280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match &amp; bind #{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t} </a:t>
            </a:r>
            <a:r>
              <a:rPr lang="en-US" sz="280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to [2,3]"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_ -&gt; "default"</a:t>
            </a:r>
          </a:p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end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"matches &amp; binds 2 to x"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5553478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Digit separators</a:t>
            </a:r>
          </a:p>
        </p:txBody>
      </p:sp>
    </p:spTree>
    <p:extLst>
      <p:ext uri="{BB962C8B-B14F-4D97-AF65-F5344CB8AC3E}">
        <p14:creationId xmlns:p14="http://schemas.microsoft.com/office/powerpoint/2010/main" val="1101397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100000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Digit separators</a:t>
            </a:r>
          </a:p>
        </p:txBody>
      </p:sp>
    </p:spTree>
    <p:extLst>
      <p:ext uri="{BB962C8B-B14F-4D97-AF65-F5344CB8AC3E}">
        <p14:creationId xmlns:p14="http://schemas.microsoft.com/office/powerpoint/2010/main" val="8130935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100000 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100000 </a:t>
            </a:r>
          </a:p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iex(2)&gt;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Digit separators</a:t>
            </a:r>
          </a:p>
        </p:txBody>
      </p:sp>
    </p:spTree>
    <p:extLst>
      <p:ext uri="{BB962C8B-B14F-4D97-AF65-F5344CB8AC3E}">
        <p14:creationId xmlns:p14="http://schemas.microsoft.com/office/powerpoint/2010/main" val="18696176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100000 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100000 </a:t>
            </a:r>
          </a:p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iex(2)&gt; 100_000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Digit separators</a:t>
            </a:r>
          </a:p>
        </p:txBody>
      </p:sp>
    </p:spTree>
    <p:extLst>
      <p:ext uri="{BB962C8B-B14F-4D97-AF65-F5344CB8AC3E}">
        <p14:creationId xmlns:p14="http://schemas.microsoft.com/office/powerpoint/2010/main" val="35225708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100000 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100000 </a:t>
            </a:r>
          </a:p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iex(2)&gt; 100_000 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100000 </a:t>
            </a:r>
          </a:p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Digit separators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41" y="2655369"/>
            <a:ext cx="2486809" cy="23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991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100000 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100000 </a:t>
            </a:r>
          </a:p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iex(2)&gt; 100_000 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100000 </a:t>
            </a:r>
          </a:p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100_000 + 5_000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Digit separators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41" y="2655369"/>
            <a:ext cx="2486809" cy="2300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8800" flipH="1">
            <a:off x="7441536" y="1431623"/>
            <a:ext cx="2716628" cy="23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867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100000 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100000 </a:t>
            </a:r>
          </a:p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iex(2)&gt; 100_000 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100000 </a:t>
            </a:r>
          </a:p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100_000 + 5_000 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105000 </a:t>
            </a:r>
          </a:p>
          <a:p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iex(4)&gt;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154295" y="-19745"/>
            <a:ext cx="4037705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Digit separators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41" y="2655369"/>
            <a:ext cx="2486809" cy="2300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8800" flipH="1">
            <a:off x="7441536" y="1431623"/>
            <a:ext cx="2716628" cy="23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5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endParaRPr lang="en-US" sz="4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40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4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</a:t>
            </a:r>
            <a:r>
              <a:rPr lang="en-US" sz="4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lang</a:t>
            </a:r>
            <a:r>
              <a:rPr lang="en-US" sz="4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== </a:t>
            </a:r>
            <a:r>
              <a:rPr lang="en-US" sz="400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4000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japanese</a:t>
            </a:r>
            <a:r>
              <a:rPr lang="en-US" sz="400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4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do</a:t>
            </a:r>
          </a:p>
          <a:p>
            <a:r>
              <a:rPr lang="en-US" sz="4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4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IO.puts</a:t>
            </a:r>
            <a:r>
              <a:rPr lang="en-US" sz="4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altLang="ja-JP" sz="4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</a:t>
            </a:r>
            <a:r>
              <a:rPr lang="ja-JP" altLang="en-US" sz="4000" dirty="0">
                <a:solidFill>
                  <a:srgbClr val="C5C8C7"/>
                </a:solidFill>
              </a:rPr>
              <a:t>こんにちは世界</a:t>
            </a:r>
            <a:r>
              <a:rPr lang="en-US" altLang="ja-JP" sz="4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</a:t>
            </a:r>
            <a:endParaRPr lang="en-US" sz="4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4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else</a:t>
            </a:r>
          </a:p>
          <a:p>
            <a:r>
              <a:rPr lang="en-US" sz="4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40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IO.puts</a:t>
            </a:r>
            <a:r>
              <a:rPr lang="en-US" sz="4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"</a:t>
            </a:r>
            <a:r>
              <a:rPr lang="en-US" sz="4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Hello World</a:t>
            </a:r>
            <a:r>
              <a:rPr lang="en-US" sz="4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</a:t>
            </a:r>
          </a:p>
          <a:p>
            <a:r>
              <a:rPr lang="en-US" sz="4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endParaRPr lang="it-IT" sz="40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36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if (and UTF-8)</a:t>
            </a:r>
          </a:p>
        </p:txBody>
      </p:sp>
    </p:spTree>
    <p:extLst>
      <p:ext uri="{BB962C8B-B14F-4D97-AF65-F5344CB8AC3E}">
        <p14:creationId xmlns:p14="http://schemas.microsoft.com/office/powerpoint/2010/main" val="1195565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The </a:t>
            </a:r>
            <a:r>
              <a:rPr lang="en-US" sz="8000" b="1" dirty="0" err="1"/>
              <a:t>Erlang</a:t>
            </a:r>
            <a:r>
              <a:rPr lang="en-US" sz="8000" b="1" dirty="0"/>
              <a:t> 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67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85305504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21163091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3571777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1606564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5596785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33175927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false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2180357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false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(&amp;1, 2) != 0)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91983250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false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(&amp;1, 2) != 0)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203758681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false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(&amp;1, 2) != 0)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947364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rt 7"/>
          <p:cNvSpPr/>
          <p:nvPr/>
        </p:nvSpPr>
        <p:spPr>
          <a:xfrm>
            <a:off x="8290558" y="4722054"/>
            <a:ext cx="1270781" cy="1087902"/>
          </a:xfrm>
          <a:prstGeom prst="heart">
            <a:avLst/>
          </a:prstGeom>
          <a:solidFill>
            <a:srgbClr val="FF898F">
              <a:alpha val="70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glow rad="635000">
              <a:srgbClr val="FF6600">
                <a:alpha val="31000"/>
              </a:srgbClr>
            </a:glow>
            <a:softEdge rad="6477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  <a:sp3d extrusionH="12700" contourW="12700" prstMaterial="translucentPowder">
              <a:extrusionClr>
                <a:srgbClr val="FF898F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en-US" sz="200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O    T </a:t>
            </a:r>
            <a:br>
              <a:rPr lang="en-US" sz="2000" dirty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</a:br>
            <a:r>
              <a:rPr lang="en-US" sz="2000" dirty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P</a:t>
            </a:r>
          </a:p>
        </p:txBody>
      </p:sp>
      <p:sp>
        <p:nvSpPr>
          <p:cNvPr id="5" name="Rectangle 4"/>
          <p:cNvSpPr/>
          <p:nvPr/>
        </p:nvSpPr>
        <p:spPr>
          <a:xfrm rot="5246542">
            <a:off x="1593685" y="3866042"/>
            <a:ext cx="2932709" cy="746538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tx1">
                <a:alpha val="40000"/>
              </a:schemeClr>
            </a:solidFill>
          </a:ln>
          <a:effectLst>
            <a:outerShdw blurRad="317500" dist="114300" dir="2700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768EBC"/>
                </a:solidFill>
                <a:effectLst>
                  <a:glow rad="279400">
                    <a:srgbClr val="DAE0FF">
                      <a:alpha val="60000"/>
                    </a:srgbClr>
                  </a:glow>
                  <a:outerShdw blurRad="123825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pperplate Gothic Bold"/>
                <a:cs typeface="Copperplate Gothic Bold"/>
              </a:rPr>
              <a:t>Erlang 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253" y="0"/>
            <a:ext cx="933032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60000">
            <a:off x="4979785" y="3367086"/>
            <a:ext cx="2112482" cy="1384066"/>
          </a:xfrm>
          <a:prstGeom prst="rect">
            <a:avLst/>
          </a:prstGeom>
          <a:solidFill>
            <a:schemeClr val="bg2">
              <a:lumMod val="75000"/>
              <a:alpha val="58000"/>
            </a:schemeClr>
          </a:solidFill>
          <a:ln>
            <a:solidFill>
              <a:schemeClr val="tx1">
                <a:alpha val="40000"/>
              </a:schemeClr>
            </a:solidFill>
          </a:ln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lnSpc>
                <a:spcPct val="60000"/>
              </a:lnSpc>
            </a:pPr>
            <a:r>
              <a:rPr lang="en-US" sz="800" i="1" dirty="0">
                <a:solidFill>
                  <a:srgbClr val="007400"/>
                </a:solidFill>
                <a:latin typeface="Engravers MT"/>
                <a:cs typeface="Copperplate Gothic Bold"/>
              </a:rPr>
              <a:t>tincture of </a:t>
            </a: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  <a:t>+ Erlang + Ruby</a:t>
            </a: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  <a:t>+ Clojure + F#</a:t>
            </a:r>
            <a:br>
              <a:rPr lang="en-US" sz="1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2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>
                <a:solidFill>
                  <a:srgbClr val="004300"/>
                </a:solidFill>
                <a:latin typeface="Engravers MT"/>
                <a:cs typeface="Copperplate Gothic Bold"/>
              </a:rPr>
              <a:t>Language</a:t>
            </a:r>
            <a:br>
              <a:rPr lang="en-US" sz="2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2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100" i="1" dirty="0">
                <a:solidFill>
                  <a:srgbClr val="007400"/>
                </a:solidFill>
                <a:latin typeface="Engravers MT"/>
                <a:cs typeface="Copperplate Gothic Bold"/>
              </a:rPr>
              <a:t>Invigorating</a:t>
            </a:r>
            <a:endParaRPr lang="en-US" sz="1200" dirty="0">
              <a:solidFill>
                <a:srgbClr val="007400"/>
              </a:solidFill>
              <a:latin typeface="Engravers MT"/>
              <a:cs typeface="Copperplate Gothic Bold"/>
            </a:endParaRPr>
          </a:p>
        </p:txBody>
      </p:sp>
      <p:sp>
        <p:nvSpPr>
          <p:cNvPr id="2" name="Down Arrow 1"/>
          <p:cNvSpPr/>
          <p:nvPr/>
        </p:nvSpPr>
        <p:spPr>
          <a:xfrm rot="18883630">
            <a:off x="1668691" y="1740833"/>
            <a:ext cx="644446" cy="725522"/>
          </a:xfrm>
          <a:prstGeom prst="downArrow">
            <a:avLst>
              <a:gd name="adj1" fmla="val 36402"/>
              <a:gd name="adj2" fmla="val 45468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5794" y="6260699"/>
            <a:ext cx="311335" cy="3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917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false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(&amp;1, 2) != 0)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7067746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false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(&amp;1, 2) != 0)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8264738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2) != 0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false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rem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(&amp;1, 2) != 0)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Function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&lt;6.99386804/1 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 :</a:t>
            </a:r>
            <a:r>
              <a:rPr lang="mr-IN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?.(5)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true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</a:t>
            </a: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?.(8)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false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(7)&gt;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41439378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83116687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2218480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38290996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84150608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56146611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{:circle, r} -&gt;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76941216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{:circle, r} -&gt;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89128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090" y="567560"/>
            <a:ext cx="10993820" cy="5686096"/>
          </a:xfrm>
          <a:solidFill>
            <a:srgbClr val="0088FF"/>
          </a:solidFill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 **** ERLANG/OTP </a:t>
            </a:r>
            <a:r>
              <a:rPr lang="mr-IN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[64-bit] [smp:4:4]</a:t>
            </a: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****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16G RAM SYSTEM   14891M ELIXIR BYTES FREE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READY.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FUNCTIONALCONF 2017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20740" y="178350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▊</a:t>
            </a:r>
          </a:p>
        </p:txBody>
      </p:sp>
    </p:spTree>
    <p:extLst>
      <p:ext uri="{BB962C8B-B14F-4D97-AF65-F5344CB8AC3E}">
        <p14:creationId xmlns:p14="http://schemas.microsoft.com/office/powerpoint/2010/main" val="557850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/>
          <a:lstStyle/>
          <a:p>
            <a:r>
              <a:rPr lang="en-US" dirty="0"/>
              <a:t>Elixir in Context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43588" y="1978152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Erlang / Elixir / LFE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342702" y="2940213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OTP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7243" y="4864335"/>
            <a:ext cx="4256781" cy="11468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</a:rPr>
              <a:t>OS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(Windows, Linux,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Mac,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None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39157" y="3902274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ERTS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69205" y="4407135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</a:rPr>
              <a:t>VM</a:t>
            </a:r>
            <a:br>
              <a:rPr lang="en-US" sz="1600" dirty="0">
                <a:solidFill>
                  <a:prstClr val="white"/>
                </a:solidFill>
              </a:rPr>
            </a:br>
            <a:r>
              <a:rPr lang="en-US" sz="1600" dirty="0">
                <a:solidFill>
                  <a:prstClr val="white"/>
                </a:solidFill>
              </a:rPr>
              <a:t>+ Kernel</a:t>
            </a:r>
          </a:p>
          <a:p>
            <a:pPr algn="ctr"/>
            <a:r>
              <a:rPr lang="en-US" sz="1600" dirty="0">
                <a:solidFill>
                  <a:prstClr val="white"/>
                </a:solidFill>
              </a:rPr>
              <a:t>+ STDLIB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5206052" y="3748609"/>
            <a:ext cx="2136508" cy="825029"/>
          </a:xfrm>
          <a:prstGeom prst="accentBorderCallout1">
            <a:avLst>
              <a:gd name="adj1" fmla="val 18750"/>
              <a:gd name="adj2" fmla="val -8333"/>
              <a:gd name="adj3" fmla="val 119407"/>
              <a:gd name="adj4" fmla="val -47236"/>
            </a:avLst>
          </a:prstGeom>
          <a:solidFill>
            <a:schemeClr val="accent5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Hundreds of dev years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817" y="0"/>
            <a:ext cx="5909153" cy="6858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1524000" y="1837736"/>
            <a:ext cx="5590032" cy="377668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22" y="1132482"/>
            <a:ext cx="6630071" cy="439270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603" y="2337608"/>
            <a:ext cx="6224801" cy="3224447"/>
          </a:xfrm>
          <a:prstGeom prst="rect">
            <a:avLst/>
          </a:prstGeom>
          <a:solidFill>
            <a:schemeClr val="bg1"/>
          </a:solidFill>
          <a:ln w="2540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9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{:circle, r} -&gt;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#Function&lt;6.99386804/1 in :</a:t>
            </a:r>
            <a:r>
              <a:rPr lang="en-US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75096637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{:circle, r} -&gt;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#Function&lt;6.99386804/1 in :</a:t>
            </a:r>
            <a:r>
              <a:rPr lang="en-US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area.({:square, 3))▊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0204222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{:circle, r} -&gt;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#Function&lt;6.99386804/1 in :</a:t>
            </a:r>
            <a:r>
              <a:rPr lang="en-US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area.({:square, 3))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9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5652696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{:circle, r} -&gt;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#Function&lt;6.99386804/1 in :</a:t>
            </a:r>
            <a:r>
              <a:rPr lang="en-US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area.({:square, 3))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9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.({:rect, 2, 4})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89061188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{:circle, r} -&gt;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#Function&lt;6.99386804/1 in :</a:t>
            </a:r>
            <a:r>
              <a:rPr lang="en-US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area.({:square, 3))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9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.({:rect, 2, 4})</a:t>
            </a:r>
          </a:p>
          <a:p>
            <a:r>
              <a:rPr lang="ro-RO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8</a:t>
            </a:r>
          </a:p>
          <a:p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9597446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{:circle, r} -&gt;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#Function&lt;6.99386804/1 in :</a:t>
            </a:r>
            <a:r>
              <a:rPr lang="en-US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area.({:square, 3))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9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.({:rect, 2, 4})</a:t>
            </a:r>
          </a:p>
          <a:p>
            <a:r>
              <a:rPr lang="ro-RO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8</a:t>
            </a:r>
          </a:p>
          <a:p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.({:</a:t>
            </a:r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circle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2})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19729257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696"/>
            <a:ext cx="12192000" cy="6492304"/>
          </a:xfrm>
          <a:prstGeom prst="rect">
            <a:avLst/>
          </a:prstGeom>
        </p:spPr>
        <p:txBody>
          <a:bodyPr wrap="square" lIns="365760" tIns="365760" rIns="365760" bIns="365760">
            <a:noAutofit/>
          </a:bodyPr>
          <a:lstStyle/>
          <a:p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fn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{:square, width} -&gt; width * width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rect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w, h} -&gt; w * h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  {:circle, r} -&gt;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math.pi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* :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math.pow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(r, 2)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#Function&lt;6.99386804/1 in :</a:t>
            </a:r>
            <a:r>
              <a:rPr lang="en-US" sz="2800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area.({:square, 3))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9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.({:rect, 2, 4})</a:t>
            </a:r>
          </a:p>
          <a:p>
            <a:r>
              <a:rPr lang="ro-RO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8</a:t>
            </a:r>
          </a:p>
          <a:p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area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.({:</a:t>
            </a:r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circle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2})</a:t>
            </a:r>
          </a:p>
          <a:p>
            <a:r>
              <a:rPr lang="is-I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12.566370614359172</a:t>
            </a:r>
            <a:endParaRPr lang="en-US" sz="2800" dirty="0">
              <a:solidFill>
                <a:srgbClr val="FFFF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ro-RO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ro-RO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65807" y="-19745"/>
            <a:ext cx="4726193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118022442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13367" y="3426216"/>
            <a:ext cx="8565266" cy="2246769"/>
            <a:chOff x="1813366" y="3333619"/>
            <a:chExt cx="8565266" cy="2246769"/>
          </a:xfrm>
        </p:grpSpPr>
        <p:sp>
          <p:nvSpPr>
            <p:cNvPr id="14" name="Rectangle 13"/>
            <p:cNvSpPr/>
            <p:nvPr/>
          </p:nvSpPr>
          <p:spPr>
            <a:xfrm>
              <a:off x="1813366" y="3333619"/>
              <a:ext cx="856526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0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a  b</a:t>
              </a:r>
              <a:endParaRPr lang="en-US" sz="140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574825" y="4457003"/>
              <a:ext cx="1042347" cy="4190"/>
            </a:xfrm>
            <a:prstGeom prst="straightConnector1">
              <a:avLst/>
            </a:prstGeom>
            <a:ln w="152400" cmpd="sng"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0" y="613458"/>
            <a:ext cx="12192000" cy="2939970"/>
          </a:xfrm>
          <a:prstGeom prst="rect">
            <a:avLst/>
          </a:prstGeom>
          <a:solidFill>
            <a:schemeClr val="tx1"/>
          </a:solidFill>
        </p:spPr>
        <p:txBody>
          <a:bodyPr wrap="square" lIns="457200" tIns="457200" rIns="457200" bIns="457200" anchor="ctr">
            <a:noAutofit/>
          </a:bodyPr>
          <a:lstStyle/>
          <a:p>
            <a:pPr algn="ctr"/>
            <a:r>
              <a:rPr lang="el-GR" sz="20000" dirty="0">
                <a:solidFill>
                  <a:schemeClr val="bg1"/>
                </a:solidFill>
              </a:rPr>
              <a:t>λ</a:t>
            </a:r>
            <a:endParaRPr lang="en-US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6955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5" y="625033"/>
            <a:ext cx="12192000" cy="5162309"/>
          </a:xfrm>
          <a:prstGeom prst="rect">
            <a:avLst/>
          </a:prstGeom>
          <a:solidFill>
            <a:schemeClr val="tx1"/>
          </a:solidFill>
        </p:spPr>
        <p:txBody>
          <a:bodyPr wrap="square" lIns="457200" tIns="457200" rIns="457200" bIns="457200" anchor="ctr">
            <a:noAutofit/>
          </a:bodyPr>
          <a:lstStyle/>
          <a:p>
            <a:pPr algn="ctr"/>
            <a:r>
              <a:rPr lang="en-US" sz="16700" b="1" dirty="0">
                <a:solidFill>
                  <a:schemeClr val="bg1"/>
                </a:solidFill>
              </a:rPr>
              <a:t>|&gt;</a:t>
            </a:r>
            <a:endParaRPr lang="en-US" sz="167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0900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5" y="625033"/>
            <a:ext cx="12192000" cy="1817225"/>
          </a:xfrm>
          <a:prstGeom prst="rect">
            <a:avLst/>
          </a:prstGeom>
          <a:solidFill>
            <a:schemeClr val="tx1"/>
          </a:solidFill>
        </p:spPr>
        <p:txBody>
          <a:bodyPr wrap="square" lIns="457200" tIns="457200" rIns="457200" bIns="457200" anchor="ctr">
            <a:noAutofit/>
          </a:bodyPr>
          <a:lstStyle/>
          <a:p>
            <a:pPr algn="ctr"/>
            <a:r>
              <a:rPr lang="en-US" sz="9700" i="1" dirty="0">
                <a:solidFill>
                  <a:schemeClr val="bg1"/>
                </a:solidFill>
              </a:rPr>
              <a:t>expr</a:t>
            </a:r>
            <a:r>
              <a:rPr lang="en-US" sz="9700" dirty="0">
                <a:solidFill>
                  <a:schemeClr val="bg1"/>
                </a:solidFill>
              </a:rPr>
              <a:t> |&gt; </a:t>
            </a:r>
            <a:r>
              <a:rPr lang="en-US" sz="9700" i="1" dirty="0">
                <a:solidFill>
                  <a:schemeClr val="bg1"/>
                </a:solidFill>
              </a:rPr>
              <a:t>expr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685328"/>
            <a:ext cx="12192000" cy="3159888"/>
          </a:xfrm>
          <a:prstGeom prst="rect">
            <a:avLst/>
          </a:prstGeom>
          <a:solidFill>
            <a:schemeClr val="tx1"/>
          </a:solidFill>
        </p:spPr>
        <p:txBody>
          <a:bodyPr wrap="square" lIns="457200" tIns="457200" rIns="457200" bIns="457200" anchor="ctr"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the expression on left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i="1" dirty="0">
                <a:solidFill>
                  <a:schemeClr val="bg1"/>
                </a:solidFill>
              </a:rPr>
              <a:t>pipes forward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as the </a:t>
            </a:r>
            <a:r>
              <a:rPr lang="en-US" sz="4800" u="sng" dirty="0">
                <a:solidFill>
                  <a:schemeClr val="bg1"/>
                </a:solidFill>
              </a:rPr>
              <a:t>implicit 1st argument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to the expression on the right</a:t>
            </a:r>
          </a:p>
        </p:txBody>
      </p:sp>
    </p:spTree>
    <p:extLst>
      <p:ext uri="{BB962C8B-B14F-4D97-AF65-F5344CB8AC3E}">
        <p14:creationId xmlns:p14="http://schemas.microsoft.com/office/powerpoint/2010/main" val="120675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53" y="1290724"/>
            <a:ext cx="3100920" cy="45856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84718" y="6321973"/>
            <a:ext cx="5975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Operating_system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Line Callout 2 (Accent Bar) 7"/>
          <p:cNvSpPr/>
          <p:nvPr/>
        </p:nvSpPr>
        <p:spPr>
          <a:xfrm>
            <a:off x="6422795" y="1962669"/>
            <a:ext cx="3414309" cy="3150165"/>
          </a:xfrm>
          <a:prstGeom prst="accentCallout2">
            <a:avLst>
              <a:gd name="adj1" fmla="val 42310"/>
              <a:gd name="adj2" fmla="val -7850"/>
              <a:gd name="adj3" fmla="val 69535"/>
              <a:gd name="adj4" fmla="val -26329"/>
              <a:gd name="adj5" fmla="val 69576"/>
              <a:gd name="adj6" fmla="val -32899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Process management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Interrupts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Memory management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File system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Networking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I / O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/>
          <a:lstStyle/>
          <a:p>
            <a:r>
              <a:rPr lang="en-US" dirty="0"/>
              <a:t>What does an OS do?</a:t>
            </a:r>
          </a:p>
        </p:txBody>
      </p:sp>
    </p:spTree>
    <p:extLst>
      <p:ext uri="{BB962C8B-B14F-4D97-AF65-F5344CB8AC3E}">
        <p14:creationId xmlns:p14="http://schemas.microsoft.com/office/powerpoint/2010/main" val="211054219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190011347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</a:t>
            </a:r>
            <a:r>
              <a:rPr lang="en-US" sz="280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44949518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45457710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13778593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54360988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60432052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140768710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Enum.sum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59898449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71791295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1..100_000 |&gt;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139230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53" y="1290724"/>
            <a:ext cx="3100920" cy="45856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84718" y="6321973"/>
            <a:ext cx="5975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Operating_system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Line Callout 2 (Accent Bar) 7"/>
          <p:cNvSpPr/>
          <p:nvPr/>
        </p:nvSpPr>
        <p:spPr>
          <a:xfrm>
            <a:off x="6422795" y="1962669"/>
            <a:ext cx="3414309" cy="3150165"/>
          </a:xfrm>
          <a:prstGeom prst="accentCallout2">
            <a:avLst>
              <a:gd name="adj1" fmla="val 42310"/>
              <a:gd name="adj2" fmla="val -7850"/>
              <a:gd name="adj3" fmla="val 30956"/>
              <a:gd name="adj4" fmla="val -24405"/>
              <a:gd name="adj5" fmla="val 30997"/>
              <a:gd name="adj6" fmla="val -35785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3600" dirty="0"/>
              <a:t>Eat brains…</a:t>
            </a:r>
          </a:p>
          <a:p>
            <a:pPr marL="342900" indent="-342900">
              <a:buFont typeface="Arial"/>
              <a:buChar char="•"/>
            </a:pPr>
            <a:r>
              <a:rPr lang="en-US" sz="4000" i="1" dirty="0"/>
              <a:t>Brains!</a:t>
            </a:r>
            <a:endParaRPr lang="en-US" sz="3600" i="1" dirty="0"/>
          </a:p>
          <a:p>
            <a:pPr marL="342900" indent="-342900">
              <a:buFont typeface="Arial"/>
              <a:buChar char="•"/>
            </a:pPr>
            <a:r>
              <a:rPr lang="en-US" sz="4400" b="1" i="1" dirty="0"/>
              <a:t>Brains!!!</a:t>
            </a:r>
            <a:endParaRPr lang="en-US" sz="3600" b="1" i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What does an App (C/C#/JS/…) do?</a:t>
            </a:r>
          </a:p>
        </p:txBody>
      </p:sp>
    </p:spTree>
    <p:extLst>
      <p:ext uri="{BB962C8B-B14F-4D97-AF65-F5344CB8AC3E}">
        <p14:creationId xmlns:p14="http://schemas.microsoft.com/office/powerpoint/2010/main" val="18952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1..100_000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Stream.map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(&amp;(&amp;1 * 3)) |&gt;▊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129999682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1..100_000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Stream.map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(&amp;(&amp;1 * 3))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Stream.filter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(odd?) |&gt;▊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40493064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1..100_000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Stream.map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(&amp;(&amp;1 * 3))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Stream.filter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(odd?) |&gt; 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Enum.sum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</p:spTree>
    <p:extLst>
      <p:ext uri="{BB962C8B-B14F-4D97-AF65-F5344CB8AC3E}">
        <p14:creationId xmlns:p14="http://schemas.microsoft.com/office/powerpoint/2010/main" val="46181991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1..100_000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Stream.map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(&amp;(&amp;1 * 3))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Stream.filter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(odd?) |&gt; 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iex(4)&gt;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14652" y="2538422"/>
            <a:ext cx="3340047" cy="1815882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28600" tIns="228600" rIns="228600" bIns="228600" rtlCol="0">
            <a:spAutoFit/>
          </a:bodyPr>
          <a:lstStyle/>
          <a:p>
            <a:r>
              <a:rPr lang="en-US" sz="4400" b="1" dirty="0"/>
              <a:t>Enumerable </a:t>
            </a:r>
            <a:r>
              <a:rPr lang="en-US" sz="4400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91476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1..100_000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Stream.map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(&amp;(&amp;1 * 3))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Stream.filter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(odd?) |&gt; 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iex(4)&gt;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9050" y="1341782"/>
            <a:ext cx="8833899" cy="4230094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899327" y="3456829"/>
            <a:ext cx="457200" cy="457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56667" y="3554233"/>
            <a:ext cx="6003235" cy="262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918128" y="3456829"/>
            <a:ext cx="457200" cy="45720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880526" y="3456829"/>
            <a:ext cx="457200" cy="457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861725" y="3456829"/>
            <a:ext cx="457200" cy="457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3032428" y="2007701"/>
            <a:ext cx="228600" cy="1315446"/>
            <a:chOff x="3032428" y="2007701"/>
            <a:chExt cx="228600" cy="1315446"/>
          </a:xfrm>
        </p:grpSpPr>
        <p:sp>
          <p:nvSpPr>
            <p:cNvPr id="23" name="Rectangle 22"/>
            <p:cNvSpPr/>
            <p:nvPr/>
          </p:nvSpPr>
          <p:spPr>
            <a:xfrm>
              <a:off x="3032428" y="3094547"/>
              <a:ext cx="228600" cy="228600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32428" y="2732265"/>
              <a:ext cx="228600" cy="228600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32428" y="2369983"/>
              <a:ext cx="228600" cy="228600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32428" y="2007701"/>
              <a:ext cx="228600" cy="228600"/>
            </a:xfrm>
            <a:prstGeom prst="rect">
              <a:avLst/>
            </a:prstGeom>
            <a:solidFill>
              <a:srgbClr val="FFFF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933738" y="4401863"/>
            <a:ext cx="44491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/>
              <a:t>Enum</a:t>
            </a:r>
            <a:r>
              <a:rPr lang="en-US" sz="3200" b="1" dirty="0"/>
              <a:t> is 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133819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0.00065 0.14745 L 0.14545 0.14745 L 0.16172 0.01944 L 0.17995 0.14745 L 0.30847 0.1449 L 0.32214 0.01227 L 0.34623 0.15046 L 0.47084 0.1449 L 0.48581 0.01944 L 0.50612 0.14259 " pathEditMode="relative" rAng="0" ptsTypes="AAAAAAAAAAA">
                                      <p:cBhvr>
                                        <p:cTn id="6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99" y="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5400000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pl-P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odd</a:t>
            </a:r>
            <a:r>
              <a:rPr lang="pl-P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? = &amp;(rem(&amp;1, 2) != 0)   </a:t>
            </a: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#Function&lt;6.90072148/1 in :</a:t>
            </a:r>
            <a:r>
              <a:rPr lang="en-US" sz="2800" i="1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erl_eval.expr</a:t>
            </a:r>
            <a:r>
              <a:rPr lang="en-U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/5&gt;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1..100_000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Enum.map(&amp;(&amp;1 * 3))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Enum.filter(odd?) |&gt;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iex(3)&gt; 1..100_000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Stream.map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(&amp;(&amp;1 * 3)) |&gt;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Stream.filter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(odd?) |&gt; 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...(3)&gt;   Enum.sum</a:t>
            </a:r>
          </a:p>
          <a:p>
            <a:pPr>
              <a:lnSpc>
                <a:spcPct val="90000"/>
              </a:lnSpc>
            </a:pPr>
            <a:r>
              <a:rPr lang="is-IS" sz="2800" i="1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7500000000</a:t>
            </a:r>
          </a:p>
          <a:p>
            <a:pPr>
              <a:lnSpc>
                <a:spcPct val="90000"/>
              </a:lnSpc>
            </a:pPr>
            <a:r>
              <a:rPr lang="is-I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iex(4)&gt;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is-I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77352" y="-19745"/>
            <a:ext cx="4214649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 err="1">
                <a:solidFill>
                  <a:schemeClr val="bg1"/>
                </a:solidFill>
              </a:rPr>
              <a:t>Enum</a:t>
            </a:r>
            <a:r>
              <a:rPr lang="en-US" sz="3600" dirty="0">
                <a:solidFill>
                  <a:schemeClr val="bg1"/>
                </a:solidFill>
              </a:rPr>
              <a:t> and Stream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79050" y="1341782"/>
            <a:ext cx="8833899" cy="4230094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899327" y="3456829"/>
            <a:ext cx="457200" cy="457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56667" y="3554233"/>
            <a:ext cx="6003235" cy="262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918128" y="3456829"/>
            <a:ext cx="457200" cy="457200"/>
          </a:xfrm>
          <a:prstGeom prst="ellipse">
            <a:avLst/>
          </a:prstGeo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880526" y="3456829"/>
            <a:ext cx="457200" cy="457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861725" y="3456829"/>
            <a:ext cx="457200" cy="4572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32428" y="3094547"/>
            <a:ext cx="228600" cy="22860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32428" y="2732265"/>
            <a:ext cx="228600" cy="22860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32428" y="2369983"/>
            <a:ext cx="228600" cy="22860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032428" y="2007701"/>
            <a:ext cx="228600" cy="228600"/>
          </a:xfrm>
          <a:prstGeom prst="rect">
            <a:avLst/>
          </a:prstGeom>
          <a:solidFill>
            <a:srgbClr val="FFFF00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51462" y="4401863"/>
            <a:ext cx="4413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/>
              <a:t>Stream is one-piece-flow</a:t>
            </a:r>
          </a:p>
        </p:txBody>
      </p:sp>
    </p:spTree>
    <p:extLst>
      <p:ext uri="{BB962C8B-B14F-4D97-AF65-F5344CB8AC3E}">
        <p14:creationId xmlns:p14="http://schemas.microsoft.com/office/powerpoint/2010/main" val="18000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00065 0.07084 L 0.15651 0.06945 L 0.16172 0.01852 L 0.17019 0.06945 L 0.31823 0.07084 L 0.32344 0.02199 L 0.33451 0.07084 L 0.47865 0.07084 L 0.48646 0.02431 L 0.49896 0.06945 L 0.49896 0.06968 " pathEditMode="relative" rAng="0" ptsTypes="AAAAAAAAAAAA"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3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91667E-6 3.7037E-6 L 0.00261 0.12754 L 0.15716 0.125 L 0.16367 0.07639 L 0.17084 0.12384 L 0.31888 0.12754 L 0.32409 0.08101 L 0.33581 0.12615 L 0.47995 0.125 L 0.48711 0.08217 L 0.50026 0.12268 " pathEditMode="relative" rAng="0" ptsTypes="AAAAAAAAAAA">
                                      <p:cBhvr>
                                        <p:cTn id="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6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91667E-6 1.48148E-6 L 0.00131 0.17847 L 0.15651 0.175 L 0.16237 0.1287 L 0.17149 0.17731 L 0.31823 0.17847 L 0.32409 0.13449 L 0.33451 0.17986 L 0.4806 0.17731 L 0.48646 0.13217 L 0.50026 0.175 " pathEditMode="relative" rAng="0" ptsTypes="AAAAAAAAAAA">
                                      <p:cBhvr>
                                        <p:cTn id="1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91667E-6 -7.40741E-7 L 0.00196 0.23171 L 0.15782 0.23171 L 0.16367 0.17963 L 0.17344 0.23171 L 0.31693 0.2331 L 0.32539 0.18426 L 0.33711 0.23171 L 0.48125 0.23171 L 0.48776 0.18889 L 0.49961 0.2294 " pathEditMode="relative" rAng="0" ptsTypes="AAAAAAAAAAA">
                                      <p:cBhvr>
                                        <p:cTn id="1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923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068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80200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40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night-of-living-thr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-4892039"/>
            <a:ext cx="9144000" cy="11750039"/>
          </a:xfrm>
          <a:prstGeom prst="rect">
            <a:avLst/>
          </a:prstGeom>
        </p:spPr>
      </p:pic>
      <p:pic>
        <p:nvPicPr>
          <p:cNvPr id="2" name="Picture 1" descr="skd188256sdc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 trans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8379" y="3407441"/>
            <a:ext cx="1381989" cy="11843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2928" y="6433312"/>
            <a:ext cx="287526" cy="2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6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394 L -0.00091 0.71944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iex(1)&gt; person = %{name: "Bryan", beardy: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1953" y="1279879"/>
            <a:ext cx="6490447" cy="48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1953" y="1279879"/>
            <a:ext cx="6490447" cy="48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263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9315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93249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61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person.name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9727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person.name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9801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person.name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%{person |▊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5754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person.name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%{person | name: "Bryan Hunter"}▊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279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person.name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%{person | name: "Bryan Hunter"}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 Hunter"}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82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21917">
            <a:off x="1524000" y="2705100"/>
            <a:ext cx="9144000" cy="1440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710023">
            <a:off x="2480498" y="2002361"/>
            <a:ext cx="5417335" cy="935143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ErlangVM</a:t>
            </a:r>
            <a:r>
              <a:rPr lang="en-US" b="1" dirty="0">
                <a:solidFill>
                  <a:schemeClr val="bg1"/>
                </a:solidFill>
              </a:rPr>
              <a:t> Processes</a:t>
            </a:r>
          </a:p>
        </p:txBody>
      </p:sp>
    </p:spTree>
    <p:extLst>
      <p:ext uri="{BB962C8B-B14F-4D97-AF65-F5344CB8AC3E}">
        <p14:creationId xmlns:p14="http://schemas.microsoft.com/office/powerpoint/2010/main" val="160626837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person.name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%{person | name: "Bryan Hunter"}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 Hunter"}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%{person | awake: true}▊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37978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person.name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%{person | name: "Bryan Hunter"}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 Hunter"}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%{person | awake: true}</a:t>
            </a:r>
          </a:p>
          <a:p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KeyError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key :awake not found in: %{beardy: 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fals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9941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person.name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%{person | name: "Bryan Hunter"}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 Hunter"}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%{person | awake: true}</a:t>
            </a:r>
          </a:p>
          <a:p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KeyError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key :awake not found in: %{beardy: 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fals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Map.put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(person, :awake, true)▊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94962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person = %{name: "Bryan", beardy: false}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person[:name]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person.name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"Bryan"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%{person | name: "Bryan Hunter"}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%{beardy: false, name: "Bryan Hunter"}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%{person | awake: true}</a:t>
            </a:r>
          </a:p>
          <a:p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KeyError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key :awake not found in: %{beardy: 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fals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Map.put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(person, :awake, true)</a:t>
            </a:r>
          </a:p>
          <a:p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%{awake: true, beardy: false, name: "Bryan"}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(7)&gt;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76733" y="-19745"/>
            <a:ext cx="2015267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maps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6666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16466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7570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1096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53865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41458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6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336715" y="-19745"/>
            <a:ext cx="4855286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Interactive Elixir (IEX)</a:t>
            </a:r>
          </a:p>
        </p:txBody>
      </p:sp>
    </p:spTree>
    <p:extLst>
      <p:ext uri="{BB962C8B-B14F-4D97-AF65-F5344CB8AC3E}">
        <p14:creationId xmlns:p14="http://schemas.microsoft.com/office/powerpoint/2010/main" val="6390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45125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68719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2823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02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7956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%Person{}▊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6432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%Person{}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8088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%Person{}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bryan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=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6253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%Person{}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bryan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= %Person{name: "Bryan"}▊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31670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%Person{}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bryan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= %Person{name: "Bryan"}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"Bryan"}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36715" y="-19745"/>
            <a:ext cx="4855286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Interactive Elixir (IEX)</a:t>
            </a:r>
          </a:p>
        </p:txBody>
      </p:sp>
    </p:spTree>
    <p:extLst>
      <p:ext uri="{BB962C8B-B14F-4D97-AF65-F5344CB8AC3E}">
        <p14:creationId xmlns:p14="http://schemas.microsoft.com/office/powerpoint/2010/main" val="200863074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%Person{}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bryan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= %Person{name: "Bryan"}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"Bryan"}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%Person{▊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93839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%Person{}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bryan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= %Person{name: "Bryan"}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"Bryan"}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%Person{name: "Bryan"▊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19504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%Person{}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bryan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= %Person{name: "Bryan"}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"Bryan"}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%Person{name: "Bryan",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bardy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 false}▊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86458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34726"/>
            <a:ext cx="16204368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Person do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   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defstruct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name: "", beardy: false</a:t>
            </a:r>
          </a:p>
          <a:p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...(1)&gt; end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{:module, Person, &lt;&lt;70, 79, 82, 49, 0, 0, 5, 0, 66, 69, 65, 77, 69, 120, ...&gt;&gt;,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 %Person{beardy: false, name: ""}}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%Person{}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bryan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= %Person{name: "Bryan"}</a:t>
            </a:r>
          </a:p>
          <a:p>
            <a:r>
              <a:rPr lang="en-US" sz="25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%Person{beardy: false, name: "Bryan"}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%Person{name: "Bryan", </a:t>
            </a:r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bardy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 false}</a:t>
            </a:r>
          </a:p>
          <a:p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5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CompileError</a:t>
            </a:r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iex:4: unknown key :</a:t>
            </a:r>
            <a:r>
              <a:rPr lang="en-US" sz="25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bardy</a:t>
            </a:r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 for </a:t>
            </a:r>
            <a:r>
              <a:rPr lang="en-US" sz="25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struct</a:t>
            </a:r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 Person</a:t>
            </a:r>
          </a:p>
          <a:p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    </a:t>
            </a:r>
            <a:r>
              <a:rPr lang="en-US" sz="250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(elixir) </a:t>
            </a:r>
            <a:r>
              <a:rPr lang="en-US" sz="25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src</a:t>
            </a:r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/elixir_map.erl:185: :</a:t>
            </a:r>
            <a:r>
              <a:rPr lang="en-US" sz="25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elixir_map.assert_struct_keys</a:t>
            </a:r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/5</a:t>
            </a:r>
          </a:p>
          <a:p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    </a:t>
            </a:r>
            <a:r>
              <a:rPr lang="en-US" sz="2500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(elixir) </a:t>
            </a:r>
            <a:r>
              <a:rPr lang="en-US" sz="25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src</a:t>
            </a:r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/elixir_map.erl:62: :</a:t>
            </a:r>
            <a:r>
              <a:rPr lang="en-US" sz="25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elixir_map.translate_struct</a:t>
            </a:r>
            <a:r>
              <a:rPr lang="en-US" sz="25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/4</a:t>
            </a:r>
          </a:p>
          <a:p>
            <a:r>
              <a:rPr lang="en-US" sz="25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5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53469" y="-19745"/>
            <a:ext cx="22385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structs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033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24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94464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44083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980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660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91376" y="872852"/>
            <a:ext cx="787566" cy="40730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079957" y="2019164"/>
            <a:ext cx="818046" cy="421885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8" name="Straight Arrow Connector 7"/>
          <p:cNvCxnSpPr>
            <a:endCxn id="7" idx="1"/>
          </p:cNvCxnSpPr>
          <p:nvPr/>
        </p:nvCxnSpPr>
        <p:spPr bwMode="auto">
          <a:xfrm>
            <a:off x="1478942" y="1076506"/>
            <a:ext cx="2601015" cy="1153601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50800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626" y="4227629"/>
            <a:ext cx="3267765" cy="21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79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Erlang/OTP 20 [erts-9.0]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Interactive Elixir (1.5.1) </a:t>
            </a: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</a:t>
            </a:r>
            <a:r>
              <a:rPr lang="en-US" sz="2800" dirty="0">
                <a:solidFill>
                  <a:schemeClr val="bg1"/>
                </a:solidFill>
              </a:rPr>
              <a:t>  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36715" y="-19745"/>
            <a:ext cx="4855286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Interactive Elixir (IEX)</a:t>
            </a:r>
          </a:p>
        </p:txBody>
      </p:sp>
    </p:spTree>
    <p:extLst>
      <p:ext uri="{BB962C8B-B14F-4D97-AF65-F5344CB8AC3E}">
        <p14:creationId xmlns:p14="http://schemas.microsoft.com/office/powerpoint/2010/main" val="112785403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489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b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fr-FR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9000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b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fr-FR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temps |&gt;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1557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b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fr-FR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temps |&gt;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</a:p>
          <a:p>
            <a:r>
              <a:rPr lang="hr-H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hr-H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9115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b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fr-FR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temps |&gt;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</a:p>
          <a:p>
            <a:r>
              <a:rPr lang="hr-H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hr-H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2524" y="121190"/>
            <a:ext cx="6228179" cy="517064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82880" bIns="182880" rtlCol="0">
            <a:spAutoFit/>
          </a:bodyPr>
          <a:lstStyle/>
          <a:p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r>
              <a:rPr lang="en-US" sz="26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defmacro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left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&lt;|&gt;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right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quote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(left)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case do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{:ok,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}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(right)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7995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b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fr-FR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temps |&gt;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</a:p>
          <a:p>
            <a:r>
              <a:rPr lang="hr-H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hr-H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2524" y="121190"/>
            <a:ext cx="6228179" cy="517064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82880" bIns="182880" rtlCol="0">
            <a:spAutoFit/>
          </a:bodyPr>
          <a:lstStyle/>
          <a:p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r>
              <a:rPr lang="en-US" sz="26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defmacro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left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&lt;|&gt;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right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quote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(left)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case do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{:ok,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}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(right)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92200978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b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fr-FR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temps |&gt;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</a:p>
          <a:p>
            <a:r>
              <a:rPr lang="hr-H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hr-H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endParaRPr lang="en-US" sz="2800" dirty="0">
              <a:solidFill>
                <a:srgbClr val="00B0F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▊</a:t>
            </a: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2524" y="121190"/>
            <a:ext cx="6228179" cy="517064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82880" bIns="182880" rtlCol="0">
            <a:spAutoFit/>
          </a:bodyPr>
          <a:lstStyle/>
          <a:p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r>
              <a:rPr lang="en-US" sz="26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defmacro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left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&lt;|&gt;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right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quote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(left)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case do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{:ok,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}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(right)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889901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b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fr-FR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temps |&gt;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</a:p>
          <a:p>
            <a:r>
              <a:rPr lang="hr-H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hr-H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endParaRPr lang="en-US" sz="2800" dirty="0">
              <a:solidFill>
                <a:srgbClr val="00B0F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 &lt;|&gt;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()▊</a:t>
            </a: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12524" y="121189"/>
            <a:ext cx="6228179" cy="48679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82880" bIns="182880" rtlCol="0">
            <a:noAutofit/>
          </a:bodyPr>
          <a:lstStyle/>
          <a:p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r>
              <a:rPr lang="en-US" sz="26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defmacro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left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&lt;|&gt;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right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quote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(left)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case do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{:ok,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}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(right)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05368" y="3408025"/>
            <a:ext cx="3102211" cy="497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A8A9A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12523" y="121190"/>
            <a:ext cx="6228180" cy="1417929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12523" y="3905331"/>
            <a:ext cx="6228180" cy="1083763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887041" y="1478960"/>
            <a:ext cx="3026980" cy="497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A8A9A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00" dirty="0" err="1"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600" dirty="0">
                <a:latin typeface="Monaco" charset="0"/>
                <a:ea typeface="Monaco" charset="0"/>
                <a:cs typeface="Monaco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9759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b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fr-FR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temps |&gt;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</a:p>
          <a:p>
            <a:r>
              <a:rPr lang="hr-H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hr-H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endParaRPr lang="en-US" sz="2800" dirty="0">
              <a:solidFill>
                <a:srgbClr val="00B0F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 &lt;|&gt;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(7)&gt; ▊</a:t>
            </a: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12524" y="121189"/>
            <a:ext cx="6228179" cy="48679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182880" bIns="182880" rtlCol="0">
            <a:noAutofit/>
          </a:bodyPr>
          <a:lstStyle/>
          <a:p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defmodule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r>
              <a:rPr lang="en-US" sz="26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6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defmacro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left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&lt;|&gt;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right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quote do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(left)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case do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{:ok,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}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 -&gt; </a:t>
            </a:r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val</a:t>
            </a:r>
            <a:endParaRPr lang="en-US" sz="2600" dirty="0">
              <a:solidFill>
                <a:schemeClr val="tx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|&gt;</a:t>
            </a:r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unquote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(right) 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end</a:t>
            </a:r>
          </a:p>
          <a:p>
            <a:r>
              <a:rPr lang="en-US" sz="26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end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405368" y="3408025"/>
            <a:ext cx="3102211" cy="497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A8A9A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00" dirty="0" err="1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6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12523" y="121190"/>
            <a:ext cx="6228180" cy="1417929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12523" y="3905331"/>
            <a:ext cx="6228180" cy="1083763"/>
          </a:xfrm>
          <a:prstGeom prst="rect">
            <a:avLst/>
          </a:prstGeom>
          <a:solidFill>
            <a:schemeClr val="bg1">
              <a:lumMod val="8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887041" y="1478960"/>
            <a:ext cx="3026980" cy="4973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A8A9AD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600" dirty="0" err="1"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600" dirty="0">
                <a:latin typeface="Monaco" charset="0"/>
                <a:ea typeface="Monaco" charset="0"/>
                <a:cs typeface="Monaco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8711198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914"/>
            <a:ext cx="12192000" cy="6300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result =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Fridge.check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en-US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result 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rgbClr val="FF0000"/>
              </a:solidFill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** (</a:t>
            </a:r>
            <a:r>
              <a:rPr lang="en-US" sz="2800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Protocol.UndefinedError</a:t>
            </a:r>
            <a:r>
              <a:rPr lang="en-US" sz="2800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) protocol Enumerable not implemented for {:ok, [34.9, 35.4, 35.9, 36.1, 35.9]}</a:t>
            </a: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{:ok, temps} =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b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{</a:t>
            </a:r>
            <a:r>
              <a:rPr lang="fr-FR" sz="2800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[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34.9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35.4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fr-F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35.9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]}</a:t>
            </a:r>
          </a:p>
          <a:p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temps |&gt; </a:t>
            </a:r>
            <a:r>
              <a:rPr lang="fr-F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fr-F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hr-HR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</a:p>
          <a:p>
            <a:r>
              <a:rPr lang="hr-HR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hr-HR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Bangpipe</a:t>
            </a:r>
            <a:endParaRPr lang="en-US" sz="2800" dirty="0">
              <a:solidFill>
                <a:srgbClr val="00B0F0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result &lt;|&gt; </a:t>
            </a: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Enum.max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36.1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(7)&gt; ▊</a:t>
            </a:r>
          </a:p>
          <a:p>
            <a:endParaRPr lang="en-US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3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Erlang/OTP 20 [erts-9.0]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Interactive Elixir (1.5.1) </a:t>
            </a: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self()▊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36715" y="-19745"/>
            <a:ext cx="4855286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Interactive Elixir (IEX)</a:t>
            </a:r>
          </a:p>
        </p:txBody>
      </p:sp>
    </p:spTree>
    <p:extLst>
      <p:ext uri="{BB962C8B-B14F-4D97-AF65-F5344CB8AC3E}">
        <p14:creationId xmlns:p14="http://schemas.microsoft.com/office/powerpoint/2010/main" val="137094573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914"/>
            <a:ext cx="12192000" cy="630017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0100441" y="-19745"/>
            <a:ext cx="209156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Macros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65452" y="2504072"/>
            <a:ext cx="8461095" cy="2303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600" dirty="0"/>
              <a:t>So</a:t>
            </a:r>
            <a:r>
              <a:rPr lang="mr-IN" sz="3600" dirty="0"/>
              <a:t>…</a:t>
            </a:r>
            <a:r>
              <a:rPr lang="en-US" sz="3600" dirty="0"/>
              <a:t> when should I write macros?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23764" y="3230838"/>
            <a:ext cx="1455089" cy="11449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When you are José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1735" y="3230838"/>
            <a:ext cx="2368165" cy="11449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</a:rPr>
              <a:t>When José personally asks you to write a macro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12783" y="3230838"/>
            <a:ext cx="3355452" cy="11449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dk1"/>
                </a:solidFill>
              </a:rPr>
              <a:t>When not having the macro makes you and your team sadder than having the macro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499" y="154572"/>
            <a:ext cx="3175000" cy="2349500"/>
          </a:xfrm>
          <a:prstGeom prst="rect">
            <a:avLst/>
          </a:prstGeom>
          <a:effectLst>
            <a:outerShdw blurRad="190500" dist="38100" dir="2700000" sx="102000" sy="102000" algn="tl" rotWithShape="0">
              <a:prstClr val="black">
                <a:alpha val="7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03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Versatile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6495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8648" y="352828"/>
            <a:ext cx="6455664" cy="6126480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84590" y="517826"/>
            <a:ext cx="5645727" cy="6665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Bit Syntax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7508" y="2088117"/>
            <a:ext cx="4895272" cy="992908"/>
            <a:chOff x="2713182" y="2355273"/>
            <a:chExt cx="4895272" cy="992908"/>
          </a:xfrm>
        </p:grpSpPr>
        <p:sp>
          <p:nvSpPr>
            <p:cNvPr id="8" name="Rectangle 7"/>
            <p:cNvSpPr/>
            <p:nvPr/>
          </p:nvSpPr>
          <p:spPr bwMode="auto">
            <a:xfrm>
              <a:off x="2713182" y="2355273"/>
              <a:ext cx="4895272" cy="99290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59364" y="2392219"/>
              <a:ext cx="914400" cy="914400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729759" y="2392219"/>
              <a:ext cx="914400" cy="914400"/>
            </a:xfrm>
            <a:prstGeom prst="rect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700154" y="2392219"/>
              <a:ext cx="914400" cy="914400"/>
            </a:xfrm>
            <a:prstGeom prst="rect">
              <a:avLst/>
            </a:prstGeom>
            <a:solidFill>
              <a:srgbClr val="00FF0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70549" y="2392219"/>
              <a:ext cx="914400" cy="914400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640945" y="2392219"/>
              <a:ext cx="914400" cy="9144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 bwMode="auto">
          <a:xfrm>
            <a:off x="3284590" y="1421723"/>
            <a:ext cx="5645727" cy="42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sz="2400" b="0" dirty="0" err="1">
                <a:latin typeface="+mn-lt"/>
              </a:rPr>
              <a:t>krgbw.bmp</a:t>
            </a:r>
            <a:r>
              <a:rPr lang="en-US" sz="2400" b="0" dirty="0">
                <a:latin typeface="+mn-lt"/>
              </a:rPr>
              <a:t>, 24-bit color, 5 pixels x 1 pixel</a:t>
            </a:r>
          </a:p>
        </p:txBody>
      </p:sp>
      <p:pic>
        <p:nvPicPr>
          <p:cNvPr id="15" name="Picture 14" descr="Screen Shot 2015-01-10 at 5.1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590" y="3318361"/>
            <a:ext cx="5645727" cy="27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14" grpId="0"/>
      <p:bldP spid="14" grpId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45995238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52084262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51202750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085896" y="774551"/>
            <a:ext cx="3035205" cy="1678194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50800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01" y="2452745"/>
            <a:ext cx="6883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289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48625674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123578626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1522461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Erlang/OTP 20 [erts-9.0]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b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Interactive Elixir (1.5.1) </a:t>
            </a: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self()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#PID&lt;0.84.0&gt;</a:t>
            </a:r>
            <a:b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mr-IN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mr-IN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</a:t>
            </a:r>
            <a:r>
              <a: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36715" y="-19745"/>
            <a:ext cx="4855286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Interactive Elixir (IEX)</a:t>
            </a:r>
          </a:p>
        </p:txBody>
      </p:sp>
    </p:spTree>
    <p:extLst>
      <p:ext uri="{BB962C8B-B14F-4D97-AF65-F5344CB8AC3E}">
        <p14:creationId xmlns:p14="http://schemas.microsoft.com/office/powerpoint/2010/main" val="106161159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670124" y="1341095"/>
            <a:ext cx="2574637" cy="1246909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2743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/>
                <a:cs typeface="Consolas"/>
              </a:rPr>
              <a:t>"BM" == [66,77]</a:t>
            </a:r>
            <a:br>
              <a:rPr lang="en-US" sz="2000">
                <a:latin typeface="Consolas"/>
                <a:cs typeface="Consolas"/>
              </a:rPr>
            </a:br>
            <a:r>
              <a:rPr lang="en-US" sz="2000">
                <a:latin typeface="Consolas"/>
                <a:cs typeface="Consolas"/>
              </a:rPr>
              <a:t>0x42 </a:t>
            </a:r>
            <a:r>
              <a:rPr lang="en-US" sz="2000" dirty="0">
                <a:latin typeface="Consolas"/>
                <a:cs typeface="Consolas"/>
              </a:rPr>
              <a:t>== 66</a:t>
            </a:r>
            <a:br>
              <a:rPr lang="en-US" sz="2000">
                <a:latin typeface="Consolas"/>
                <a:cs typeface="Consolas"/>
              </a:rPr>
            </a:br>
            <a:r>
              <a:rPr lang="en-US" sz="2000">
                <a:latin typeface="Consolas"/>
                <a:cs typeface="Consolas"/>
              </a:rPr>
              <a:t>0x4D </a:t>
            </a:r>
            <a:r>
              <a:rPr lang="en-US" sz="2000" dirty="0">
                <a:latin typeface="Consolas"/>
                <a:cs typeface="Consolas"/>
              </a:rPr>
              <a:t>== 77</a:t>
            </a:r>
            <a:endParaRPr lang="en-US" sz="20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8661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69" grpId="1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1721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>
            <a:stCxn id="40" idx="3"/>
          </p:cNvCxnSpPr>
          <p:nvPr/>
        </p:nvCxnSpPr>
        <p:spPr>
          <a:xfrm flipV="1">
            <a:off x="2496312" y="990540"/>
            <a:ext cx="3615512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561762" y="3266273"/>
            <a:ext cx="3323670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645158" y="1796685"/>
            <a:ext cx="1533650" cy="1494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68944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>
            <a:stCxn id="40" idx="3"/>
          </p:cNvCxnSpPr>
          <p:nvPr/>
        </p:nvCxnSpPr>
        <p:spPr>
          <a:xfrm flipV="1">
            <a:off x="2496312" y="990540"/>
            <a:ext cx="3615512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111824" y="839563"/>
            <a:ext cx="1861744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61762" y="3266273"/>
            <a:ext cx="3323670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645158" y="1796685"/>
            <a:ext cx="1533650" cy="1494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4326955" y="1496897"/>
            <a:ext cx="4774013" cy="299788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85432" y="3114921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8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>
            <a:stCxn id="40" idx="3"/>
          </p:cNvCxnSpPr>
          <p:nvPr/>
        </p:nvCxnSpPr>
        <p:spPr>
          <a:xfrm flipV="1">
            <a:off x="2496312" y="990540"/>
            <a:ext cx="3615512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111824" y="839563"/>
            <a:ext cx="1861744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61762" y="3266273"/>
            <a:ext cx="3323670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645158" y="1796685"/>
            <a:ext cx="1533650" cy="1494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4326955" y="1496897"/>
            <a:ext cx="4774013" cy="299788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85432" y="3114921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870505" y="2114707"/>
            <a:ext cx="1505545" cy="331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2" idx="3"/>
          </p:cNvCxnSpPr>
          <p:nvPr/>
        </p:nvCxnSpPr>
        <p:spPr>
          <a:xfrm flipV="1">
            <a:off x="7973568" y="989055"/>
            <a:ext cx="1894173" cy="148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595360" y="3284008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687131" y="3637669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9704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>
            <a:stCxn id="40" idx="3"/>
          </p:cNvCxnSpPr>
          <p:nvPr/>
        </p:nvCxnSpPr>
        <p:spPr>
          <a:xfrm flipV="1">
            <a:off x="2496312" y="990540"/>
            <a:ext cx="3615512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111824" y="839563"/>
            <a:ext cx="1861744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61762" y="3266273"/>
            <a:ext cx="3323670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645158" y="1796685"/>
            <a:ext cx="1533650" cy="1494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4326955" y="1496897"/>
            <a:ext cx="4774013" cy="299788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85432" y="3114921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870505" y="2114707"/>
            <a:ext cx="1505545" cy="331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3561762" y="1857021"/>
            <a:ext cx="3122502" cy="265145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38" name="Straight Connector 37"/>
          <p:cNvCxnSpPr>
            <a:stCxn id="22" idx="3"/>
          </p:cNvCxnSpPr>
          <p:nvPr/>
        </p:nvCxnSpPr>
        <p:spPr>
          <a:xfrm flipV="1">
            <a:off x="7973568" y="989055"/>
            <a:ext cx="1894173" cy="148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 bwMode="auto">
          <a:xfrm>
            <a:off x="9867741" y="839563"/>
            <a:ext cx="1721339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595360" y="3284008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687131" y="3637669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 bwMode="auto">
          <a:xfrm>
            <a:off x="3491803" y="3505910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6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3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>
            <a:stCxn id="40" idx="3"/>
          </p:cNvCxnSpPr>
          <p:nvPr/>
        </p:nvCxnSpPr>
        <p:spPr>
          <a:xfrm flipV="1">
            <a:off x="2496312" y="990540"/>
            <a:ext cx="3615512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111824" y="839563"/>
            <a:ext cx="1861744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61762" y="3266273"/>
            <a:ext cx="3323670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645158" y="1796685"/>
            <a:ext cx="1533650" cy="1494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4326955" y="1496897"/>
            <a:ext cx="4774013" cy="299788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85432" y="3114921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870505" y="2114707"/>
            <a:ext cx="1505545" cy="331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3561762" y="1857021"/>
            <a:ext cx="3122502" cy="265145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756256" y="1857021"/>
            <a:ext cx="3347864" cy="265402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38" name="Straight Connector 37"/>
          <p:cNvCxnSpPr>
            <a:stCxn id="22" idx="3"/>
          </p:cNvCxnSpPr>
          <p:nvPr/>
        </p:nvCxnSpPr>
        <p:spPr>
          <a:xfrm flipV="1">
            <a:off x="7973568" y="989055"/>
            <a:ext cx="1894173" cy="148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 bwMode="auto">
          <a:xfrm>
            <a:off x="9867741" y="839563"/>
            <a:ext cx="1721339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29575" y="1168034"/>
            <a:ext cx="1591250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595360" y="3284008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687131" y="3637669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 bwMode="auto">
          <a:xfrm>
            <a:off x="3491803" y="3505910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5199746" y="3508046"/>
            <a:ext cx="1639465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9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>
            <a:stCxn id="40" idx="3"/>
          </p:cNvCxnSpPr>
          <p:nvPr/>
        </p:nvCxnSpPr>
        <p:spPr>
          <a:xfrm flipV="1">
            <a:off x="2496312" y="990540"/>
            <a:ext cx="3615512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111824" y="839563"/>
            <a:ext cx="1861744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61762" y="3266273"/>
            <a:ext cx="3323670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645158" y="1796685"/>
            <a:ext cx="1533650" cy="1494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4326955" y="1496897"/>
            <a:ext cx="4774013" cy="299788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85432" y="3114921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870505" y="2114707"/>
            <a:ext cx="1505545" cy="331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3561762" y="1857021"/>
            <a:ext cx="3122502" cy="265145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756256" y="1857021"/>
            <a:ext cx="3347864" cy="265402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70505" y="2448233"/>
            <a:ext cx="1505545" cy="157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2" idx="3"/>
          </p:cNvCxnSpPr>
          <p:nvPr/>
        </p:nvCxnSpPr>
        <p:spPr>
          <a:xfrm flipV="1">
            <a:off x="7973568" y="989055"/>
            <a:ext cx="1894173" cy="148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 bwMode="auto">
          <a:xfrm>
            <a:off x="9867741" y="839563"/>
            <a:ext cx="1721339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29575" y="1168034"/>
            <a:ext cx="1591250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030851" y="1306777"/>
            <a:ext cx="829019" cy="658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595360" y="3284008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687131" y="3637669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 bwMode="auto">
          <a:xfrm>
            <a:off x="3491803" y="3505910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5199746" y="3508046"/>
            <a:ext cx="1639465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6858957" y="3635530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878020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59870" y="1167640"/>
            <a:ext cx="1032360" cy="28519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61762" y="2159770"/>
            <a:ext cx="2732711" cy="288461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83376" y="3452343"/>
            <a:ext cx="822671" cy="372139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>
            <a:stCxn id="40" idx="3"/>
          </p:cNvCxnSpPr>
          <p:nvPr/>
        </p:nvCxnSpPr>
        <p:spPr>
          <a:xfrm flipV="1">
            <a:off x="2496312" y="990540"/>
            <a:ext cx="3615512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111824" y="839563"/>
            <a:ext cx="1861744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61762" y="3266273"/>
            <a:ext cx="3323670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645158" y="1796685"/>
            <a:ext cx="1533650" cy="1494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4326955" y="1496897"/>
            <a:ext cx="4774013" cy="299788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85432" y="3114921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870505" y="2114707"/>
            <a:ext cx="1505545" cy="331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3561762" y="1857021"/>
            <a:ext cx="3122502" cy="265145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756256" y="1857021"/>
            <a:ext cx="3347864" cy="265402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70505" y="2448233"/>
            <a:ext cx="1505545" cy="157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2" idx="3"/>
          </p:cNvCxnSpPr>
          <p:nvPr/>
        </p:nvCxnSpPr>
        <p:spPr>
          <a:xfrm flipV="1">
            <a:off x="7973568" y="989055"/>
            <a:ext cx="1894173" cy="148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 bwMode="auto">
          <a:xfrm>
            <a:off x="9867741" y="839563"/>
            <a:ext cx="1721339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29575" y="1168034"/>
            <a:ext cx="1591250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030851" y="1306777"/>
            <a:ext cx="829019" cy="658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595360" y="3284008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687131" y="3637669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 bwMode="auto">
          <a:xfrm>
            <a:off x="3491803" y="3505910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5199746" y="3508046"/>
            <a:ext cx="1639465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6858957" y="3635530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117412"/>
            <a:ext cx="6883400" cy="3429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 bwMode="auto">
          <a:xfrm>
            <a:off x="1534214" y="841047"/>
            <a:ext cx="962098" cy="30195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08273" y="3115673"/>
            <a:ext cx="853489" cy="336670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872420" y="1496897"/>
            <a:ext cx="556987" cy="309688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59870" y="1167640"/>
            <a:ext cx="1032360" cy="285193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61762" y="2159770"/>
            <a:ext cx="2732711" cy="288461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83376" y="3452343"/>
            <a:ext cx="822671" cy="372139"/>
          </a:xfrm>
          <a:prstGeom prst="rect">
            <a:avLst/>
          </a:prstGeom>
          <a:noFill/>
          <a:ln w="38100" algn="ctr">
            <a:solidFill>
              <a:srgbClr val="92D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" name="Straight Connector 4"/>
          <p:cNvCxnSpPr>
            <a:stCxn id="40" idx="3"/>
          </p:cNvCxnSpPr>
          <p:nvPr/>
        </p:nvCxnSpPr>
        <p:spPr>
          <a:xfrm flipV="1">
            <a:off x="2496312" y="990540"/>
            <a:ext cx="3615512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6111824" y="839563"/>
            <a:ext cx="1861744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61762" y="3266273"/>
            <a:ext cx="3323670" cy="14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645158" y="1796685"/>
            <a:ext cx="1533650" cy="1494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4326955" y="1496897"/>
            <a:ext cx="4774013" cy="299788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885432" y="3114921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870505" y="2114707"/>
            <a:ext cx="1505545" cy="3313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3561762" y="1857021"/>
            <a:ext cx="3122502" cy="265145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756256" y="1857021"/>
            <a:ext cx="3347864" cy="265402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870505" y="2448233"/>
            <a:ext cx="1505545" cy="157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562024" y="2442243"/>
            <a:ext cx="1736806" cy="1763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2" idx="3"/>
          </p:cNvCxnSpPr>
          <p:nvPr/>
        </p:nvCxnSpPr>
        <p:spPr>
          <a:xfrm flipV="1">
            <a:off x="7973568" y="989055"/>
            <a:ext cx="1894173" cy="148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 bwMode="auto">
          <a:xfrm>
            <a:off x="9867741" y="839563"/>
            <a:ext cx="1721339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29575" y="1168034"/>
            <a:ext cx="1591250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030851" y="1306777"/>
            <a:ext cx="829019" cy="658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912445" y="1295771"/>
            <a:ext cx="6734039" cy="2323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595360" y="3284008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687131" y="3637669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 bwMode="auto">
          <a:xfrm>
            <a:off x="3491803" y="3505910"/>
            <a:ext cx="1709928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5199746" y="3508046"/>
            <a:ext cx="1639465" cy="301953"/>
          </a:xfrm>
          <a:prstGeom prst="rect">
            <a:avLst/>
          </a:prstGeom>
          <a:noFill/>
          <a:ln w="38100" algn="ctr">
            <a:solidFill>
              <a:srgbClr val="60FE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6858957" y="3635530"/>
            <a:ext cx="804672" cy="1486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525794" y="3629381"/>
            <a:ext cx="874238" cy="614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670124" y="4014366"/>
            <a:ext cx="6729908" cy="614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677129" y="5858833"/>
            <a:ext cx="6729908" cy="614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670124" y="4739165"/>
            <a:ext cx="6729908" cy="614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670124" y="5109475"/>
            <a:ext cx="6729908" cy="614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670124" y="5476710"/>
            <a:ext cx="6729908" cy="614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670124" y="4386307"/>
            <a:ext cx="6729908" cy="614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670124" y="6219919"/>
            <a:ext cx="3891900" cy="614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95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090" y="567560"/>
            <a:ext cx="10993820" cy="5686096"/>
          </a:xfrm>
          <a:solidFill>
            <a:srgbClr val="0088FF"/>
          </a:solidFill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 **** ERLANG/OTP </a:t>
            </a:r>
            <a:r>
              <a:rPr lang="mr-IN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[64-bit] [smp:4:4]</a:t>
            </a: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****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16G RAM SYSTEM   14891M ELIXIR BYTES FREE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READY.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FUNCTIONALCONF 2017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TWITTER @BRYAN_HUNTER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5427" y="204626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▊</a:t>
            </a:r>
          </a:p>
        </p:txBody>
      </p:sp>
    </p:spTree>
    <p:extLst>
      <p:ext uri="{BB962C8B-B14F-4D97-AF65-F5344CB8AC3E}">
        <p14:creationId xmlns:p14="http://schemas.microsoft.com/office/powerpoint/2010/main" val="780163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Concurrency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7758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109267045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IO.puts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"Offset:#{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Width:#{width} Height:#{height}"▊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157652560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IO.puts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"Offset:#{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Width:#{width} Height:#{height}"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Offset:122 Width:5 Height:1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105055055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IO.puts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"Offset:#{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Width:#{width} Height:#{height}"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Offset:122 Width:5 Height:1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&lt;&lt;_::size(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)-bytes, pixels::binary&gt;&gt;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153856481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IO.puts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"Offset:#{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Width:#{width} Height:#{height}"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Offset:122 Width:5 Height:1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&lt;&lt;_::size(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)-bytes, pixels::binary&gt;&gt;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143211653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IO.puts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"Offset:#{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Width:#{width} Height:#{height}"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Offset:122 Width:5 Height:1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&lt;&lt;_::size(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)-bytes, pixels::binary&gt;&gt;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for &lt;&lt;b::size(8), g::size(8), r::size(8) &lt;- pixels &gt;&gt;, do: 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r,g,b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1550798351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IO.puts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"Offset:#{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Width:#{width} Height:#{height}"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Offset:122 Width:5 Height:1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&lt;&lt;_::size(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)-bytes, pixels::binary&gt;&gt;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for &lt;&lt;b::size(8), g::size(8), r::size(8) &lt;- pixels &gt;&gt;, do: 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r,g,b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[{0, 0, 0}, {255, 0, 0}, {0, 255, 0}, {0, 0, 255}, {255, 255, 255}]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</p:spTree>
    <p:extLst>
      <p:ext uri="{BB962C8B-B14F-4D97-AF65-F5344CB8AC3E}">
        <p14:creationId xmlns:p14="http://schemas.microsoft.com/office/powerpoint/2010/main" val="209826262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549" y="441064"/>
            <a:ext cx="11403105" cy="581988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{:ok,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File.read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krgbw.bmp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")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{:ok, &lt;&lt;66, 77, 138, 0, 0, 0, 0, 0, 0, 0, 122, 0, 0, 0, 108, 0, 0, 0, 5, 0, 0, 0, 1, 0, 0, 0, 1, 0, 24, 0, 0, 0, 0, 0, 16, 0, 0, 0, 19, 11, 0, 0, 19, 11, 0, ...&gt;&gt;}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(2)&gt; &lt;&lt;"BM", _::size(64),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_::size(32), width::size(32)-little, height::size(32)-little,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...(2)&gt;   _::size(16), 24::size(16)-little, _rest::binary&gt;&gt;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fi-FI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(3)&gt;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IO.puts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"Offset:#{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 Width:#{width} Height:#{height}"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Offset:122 Width:5 Height:1</a:t>
            </a:r>
            <a:b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:ok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(4)&gt; &lt;&lt;_::size(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offset_to_pixels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)-bytes, pixels::binary&gt;&gt; = 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bindata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  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&lt;&lt;66, 77, 138, 0, 0, 0, 0, 0, 0, 0, 122, 0, 0, 0, 108, 0, 0, 0, 5, 0, 0, 0, 1, 0, 0, 0, 1, 0, 24, 0, 0, 0, 0, 0, 16, 0, 0, 0, 19, 11, 0, 0, 19, 11, 0, 0, 0, ...&gt;&gt;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(5)&gt; for &lt;&lt;b::size(8), g::size(8), r::size(8) &lt;- pixels &gt;&gt;, do: {</a:t>
            </a: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r,g,b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[{0, 0, 0}, {255, 0, 0}, {0, 255, 0}, {0, 0, 255}, {255, 255, 255}]</a:t>
            </a:r>
            <a:b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en-US" sz="1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(6)&gt; ▊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00969" y="-19745"/>
            <a:ext cx="3091031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bit syntax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672" y="2897916"/>
            <a:ext cx="4895272" cy="992908"/>
            <a:chOff x="2713182" y="2355273"/>
            <a:chExt cx="4895272" cy="992908"/>
          </a:xfrm>
        </p:grpSpPr>
        <p:sp>
          <p:nvSpPr>
            <p:cNvPr id="7" name="Rectangle 6"/>
            <p:cNvSpPr/>
            <p:nvPr/>
          </p:nvSpPr>
          <p:spPr bwMode="auto">
            <a:xfrm>
              <a:off x="2713182" y="2355273"/>
              <a:ext cx="4895272" cy="99290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59364" y="2392219"/>
              <a:ext cx="914400" cy="914400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729759" y="2392219"/>
              <a:ext cx="914400" cy="914400"/>
            </a:xfrm>
            <a:prstGeom prst="rect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700154" y="2392219"/>
              <a:ext cx="914400" cy="914400"/>
            </a:xfrm>
            <a:prstGeom prst="rect">
              <a:avLst/>
            </a:prstGeom>
            <a:solidFill>
              <a:srgbClr val="00FF00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670549" y="2392219"/>
              <a:ext cx="914400" cy="914400"/>
            </a:xfrm>
            <a:prstGeom prst="rect">
              <a:avLst/>
            </a:prstGeom>
            <a:solidFill>
              <a:srgbClr val="0000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6640945" y="2392219"/>
              <a:ext cx="914400" cy="9144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Straight Arrow Connector 12"/>
          <p:cNvCxnSpPr>
            <a:stCxn id="18" idx="0"/>
          </p:cNvCxnSpPr>
          <p:nvPr/>
        </p:nvCxnSpPr>
        <p:spPr bwMode="auto">
          <a:xfrm flipV="1">
            <a:off x="1260679" y="3389519"/>
            <a:ext cx="2928320" cy="2022504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508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</p:cxnSp>
      <p:cxnSp>
        <p:nvCxnSpPr>
          <p:cNvPr id="14" name="Straight Arrow Connector 13"/>
          <p:cNvCxnSpPr>
            <a:stCxn id="19" idx="0"/>
          </p:cNvCxnSpPr>
          <p:nvPr/>
        </p:nvCxnSpPr>
        <p:spPr bwMode="auto">
          <a:xfrm flipV="1">
            <a:off x="2898293" y="3382818"/>
            <a:ext cx="2216343" cy="20456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508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</p:cxnSp>
      <p:cxnSp>
        <p:nvCxnSpPr>
          <p:cNvPr id="15" name="Straight Arrow Connector 14"/>
          <p:cNvCxnSpPr>
            <a:stCxn id="20" idx="0"/>
          </p:cNvCxnSpPr>
          <p:nvPr/>
        </p:nvCxnSpPr>
        <p:spPr bwMode="auto">
          <a:xfrm flipV="1">
            <a:off x="4671936" y="3382818"/>
            <a:ext cx="1424065" cy="204560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508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</p:cxnSp>
      <p:cxnSp>
        <p:nvCxnSpPr>
          <p:cNvPr id="16" name="Straight Arrow Connector 15"/>
          <p:cNvCxnSpPr>
            <a:stCxn id="21" idx="0"/>
          </p:cNvCxnSpPr>
          <p:nvPr/>
        </p:nvCxnSpPr>
        <p:spPr bwMode="auto">
          <a:xfrm flipV="1">
            <a:off x="6458622" y="3385128"/>
            <a:ext cx="621051" cy="2031743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508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8037946" y="3385131"/>
            <a:ext cx="454889" cy="2026892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508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</p:cxnSp>
      <p:sp>
        <p:nvSpPr>
          <p:cNvPr id="18" name="Rectangle 17"/>
          <p:cNvSpPr/>
          <p:nvPr/>
        </p:nvSpPr>
        <p:spPr bwMode="auto">
          <a:xfrm>
            <a:off x="628364" y="5412023"/>
            <a:ext cx="1264630" cy="361245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145914" y="5428420"/>
            <a:ext cx="1504757" cy="361245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902046" y="5428420"/>
            <a:ext cx="1539779" cy="361245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699725" y="5416871"/>
            <a:ext cx="1517793" cy="361245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475418" y="5428420"/>
            <a:ext cx="2056208" cy="361245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722109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056555" cy="682327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875520" y="-19745"/>
            <a:ext cx="231648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nodes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616" y="1"/>
            <a:ext cx="6049384" cy="335638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616" y="3451434"/>
            <a:ext cx="6049384" cy="3371840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07067" y="1290283"/>
            <a:ext cx="7577866" cy="4282178"/>
          </a:xfrm>
          <a:solidFill>
            <a:schemeClr val="accent3"/>
          </a:solidFill>
        </p:spPr>
        <p:txBody>
          <a:bodyPr>
            <a:noAutofit/>
          </a:bodyPr>
          <a:lstStyle/>
          <a:p>
            <a:pPr algn="ctr"/>
            <a:r>
              <a:rPr lang="en-US" sz="8000" b="1" i="1" dirty="0"/>
              <a:t>Time for a </a:t>
            </a:r>
            <a:br>
              <a:rPr lang="en-US" sz="8000" b="1" i="1" dirty="0"/>
            </a:br>
            <a:r>
              <a:rPr lang="en-US" sz="8000" b="1" i="1" dirty="0"/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211955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i="1" dirty="0"/>
              <a:t>Was that a bellyful?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 bwMode="auto">
          <a:xfrm>
            <a:off x="4108983" y="3933974"/>
            <a:ext cx="658682" cy="931848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 flipV="1">
            <a:off x="7594600" y="4085404"/>
            <a:ext cx="419100" cy="689796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5323674" y="2295505"/>
            <a:ext cx="1637262" cy="1731886"/>
          </a:xfrm>
        </p:spPr>
        <p:txBody>
          <a:bodyPr anchor="ctr" anchorCtr="0">
            <a:normAutofit lnSpcReduction="10000"/>
          </a:bodyPr>
          <a:lstStyle/>
          <a:p>
            <a:pPr marL="0" indent="0" algn="ctr">
              <a:buNone/>
            </a:pPr>
            <a:r>
              <a:rPr lang="en-US" sz="12000" dirty="0">
                <a:latin typeface="+mn-lt"/>
              </a:rPr>
              <a:t>≠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309628" y="2679242"/>
            <a:ext cx="24685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 dirty="0">
                <a:latin typeface="+mn-lt"/>
              </a:rPr>
              <a:t>Concurrency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7475297" y="2679242"/>
            <a:ext cx="253078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 dirty="0">
                <a:latin typeface="+mn-lt"/>
              </a:rPr>
              <a:t>Parallelism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731388" y="3441242"/>
            <a:ext cx="1625060" cy="830997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r>
              <a:rPr lang="en-US" sz="2400" b="1" dirty="0"/>
              <a:t>structure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9954" y="4620974"/>
            <a:ext cx="3124702" cy="83099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228600" tIns="228600" rIns="228600" bIns="228600">
            <a:spAutoFit/>
          </a:bodyPr>
          <a:lstStyle/>
          <a:p>
            <a:r>
              <a:rPr lang="en-US" sz="2400" b="1" dirty="0"/>
              <a:t>lots of things at once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7886514" y="3441242"/>
            <a:ext cx="1708353" cy="830997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228600" tIns="228600" rIns="228600" bIns="228600" rtlCol="0" anchor="ctr">
            <a:spAutoFit/>
          </a:bodyPr>
          <a:lstStyle/>
          <a:p>
            <a:r>
              <a:rPr lang="en-US" sz="2400" b="1" dirty="0"/>
              <a:t>execution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086718" y="1578638"/>
            <a:ext cx="6111174" cy="922069"/>
            <a:chOff x="1512648" y="1666345"/>
            <a:chExt cx="6111174" cy="922069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1669125" y="2170061"/>
              <a:ext cx="5563336" cy="0"/>
            </a:xfrm>
            <a:prstGeom prst="line">
              <a:avLst/>
            </a:prstGeom>
            <a:gradFill rotWithShape="1">
              <a:gsLst>
                <a:gs pos="0">
                  <a:srgbClr val="A4D289"/>
                </a:gs>
                <a:gs pos="100000">
                  <a:schemeClr val="bg1"/>
                </a:gs>
              </a:gsLst>
              <a:lin ang="5400000" scaled="1"/>
            </a:gra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Oval 16"/>
            <p:cNvSpPr/>
            <p:nvPr/>
          </p:nvSpPr>
          <p:spPr bwMode="auto">
            <a:xfrm>
              <a:off x="1512648" y="1674014"/>
              <a:ext cx="914400" cy="914400"/>
            </a:xfrm>
            <a:prstGeom prst="ellipse">
              <a:avLst/>
            </a:prstGeom>
            <a:ln w="7620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‘86</a:t>
              </a:r>
              <a:endParaRPr lang="en-US" sz="40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6709422" y="1666345"/>
              <a:ext cx="914400" cy="914400"/>
            </a:xfrm>
            <a:prstGeom prst="ellipse">
              <a:avLst/>
            </a:prstGeom>
            <a:ln w="7620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‘06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04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7" y="164240"/>
            <a:ext cx="10878207" cy="6529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00" y="0"/>
            <a:ext cx="121843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642" y="878944"/>
            <a:ext cx="4902761" cy="56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4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457" y="1102641"/>
            <a:ext cx="2797195" cy="72424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solidFill>
                  <a:srgbClr val="004300"/>
                </a:solidFill>
                <a:latin typeface="Copperplate Gothic Bold"/>
                <a:cs typeface="Copperplate Gothic Bold"/>
              </a:rPr>
              <a:t>History</a:t>
            </a:r>
            <a:br>
              <a:rPr lang="en-US" sz="3200" dirty="0">
                <a:solidFill>
                  <a:srgbClr val="004300"/>
                </a:solidFill>
                <a:latin typeface="Copperplate Gothic Bold"/>
                <a:cs typeface="Copperplate Gothic Bold"/>
              </a:rPr>
            </a:br>
            <a:r>
              <a:rPr lang="en-US" sz="3200" dirty="0">
                <a:solidFill>
                  <a:srgbClr val="004300"/>
                </a:solidFill>
                <a:latin typeface="Copperplate Gothic Bold"/>
                <a:cs typeface="Copperplate Gothic Bold"/>
              </a:rPr>
              <a:t>of Elixir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398" y="141320"/>
            <a:ext cx="4836862" cy="6554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598" y="6278303"/>
            <a:ext cx="338852" cy="338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40" y="188240"/>
            <a:ext cx="1828800" cy="1828801"/>
          </a:xfrm>
          <a:prstGeom prst="rect">
            <a:avLst/>
          </a:prstGeom>
          <a:ln w="127000"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40" y="2462563"/>
            <a:ext cx="1828951" cy="1828952"/>
          </a:xfrm>
          <a:prstGeom prst="rect">
            <a:avLst/>
          </a:prstGeom>
          <a:ln w="127000">
            <a:solidFill>
              <a:schemeClr val="bg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41" y="4737037"/>
            <a:ext cx="1828799" cy="1828800"/>
          </a:xfrm>
          <a:prstGeom prst="rect">
            <a:avLst/>
          </a:prstGeom>
          <a:ln w="127000">
            <a:solidFill>
              <a:schemeClr val="bg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4100" y="1004584"/>
            <a:ext cx="4176086" cy="48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8871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32365"/>
            <a:ext cx="12191999" cy="581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i="1" dirty="0"/>
              <a:t>Thanks!</a:t>
            </a:r>
            <a:br>
              <a:rPr lang="en-US" sz="7200" i="1" dirty="0"/>
            </a:br>
            <a:r>
              <a:rPr lang="en-US" sz="7200" i="1" dirty="0"/>
              <a:t>Questions?</a:t>
            </a:r>
            <a:br>
              <a:rPr lang="en-US" sz="7200" i="1" dirty="0"/>
            </a:br>
            <a:br>
              <a:rPr lang="en-US" sz="2800" dirty="0">
                <a:latin typeface="Monaco" charset="0"/>
                <a:ea typeface="Monaco" charset="0"/>
                <a:cs typeface="Monaco" charset="0"/>
              </a:rPr>
            </a:br>
            <a:endParaRPr lang="en-US" sz="2800" dirty="0">
              <a:latin typeface="Monaco" charset="0"/>
              <a:ea typeface="Monaco" charset="0"/>
              <a:cs typeface="Monaco" charset="0"/>
            </a:endParaRPr>
          </a:p>
          <a:p>
            <a:pPr algn="ctr"/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https://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github.com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bryanhunter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/elixir-by-the-bellyful</a:t>
            </a:r>
            <a:br>
              <a:rPr lang="en-US" sz="2800" dirty="0">
                <a:latin typeface="Monaco" charset="0"/>
                <a:ea typeface="Monaco" charset="0"/>
                <a:cs typeface="Monaco" charset="0"/>
              </a:rPr>
            </a:br>
            <a:br>
              <a:rPr lang="en-US" sz="7200" i="1" dirty="0"/>
            </a:br>
            <a:r>
              <a:rPr lang="en-US" sz="7200" i="1" dirty="0"/>
              <a:t>Keep in touch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31379" y="5925813"/>
            <a:ext cx="11929240" cy="60171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/>
              <a:t>   @</a:t>
            </a:r>
            <a:r>
              <a:rPr lang="en-US" sz="3600" b="1" dirty="0" err="1"/>
              <a:t>bryan_hunter</a:t>
            </a:r>
            <a:r>
              <a:rPr lang="en-US" sz="3600" b="1" dirty="0"/>
              <a:t>    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467" y="6027571"/>
            <a:ext cx="480211" cy="3982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99325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2754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9592" y="0"/>
            <a:ext cx="5980176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b="1" dirty="0"/>
              <a:t>Elixir, </a:t>
            </a:r>
            <a:br>
              <a:rPr lang="en-US" sz="6000" b="1" dirty="0"/>
            </a:br>
            <a:r>
              <a:rPr lang="en-US" sz="6000" b="1" dirty="0"/>
              <a:t>the </a:t>
            </a:r>
            <a:r>
              <a:rPr lang="en-US" sz="6000" b="1" dirty="0" err="1"/>
              <a:t>Erlang</a:t>
            </a:r>
            <a:r>
              <a:rPr lang="en-US" sz="6000" b="1" dirty="0"/>
              <a:t> VM,</a:t>
            </a:r>
            <a:br>
              <a:rPr lang="en-US" sz="6000" b="1" dirty="0"/>
            </a:br>
            <a:r>
              <a:rPr lang="en-US" sz="6000" b="1" dirty="0"/>
              <a:t>and the Actor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928" y="6433312"/>
            <a:ext cx="287526" cy="2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19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60769" y="1498600"/>
            <a:ext cx="1972459" cy="45480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165600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165599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Garbage </a:t>
            </a:r>
            <a:br>
              <a:rPr lang="en-US" sz="3200" dirty="0"/>
            </a:br>
            <a:r>
              <a:rPr lang="en-US" sz="3200" dirty="0"/>
              <a:t>Collector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18600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Mailbox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18600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Links &amp; Monitors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3898900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b="1" dirty="0"/>
              <a:t>The</a:t>
            </a:r>
            <a:br>
              <a:rPr lang="en-US" sz="6000" b="1" dirty="0"/>
            </a:br>
            <a:r>
              <a:rPr lang="en-US" sz="6000" b="1" dirty="0"/>
              <a:t>props of every </a:t>
            </a:r>
            <a:br>
              <a:rPr lang="en-US" sz="6000" b="1" dirty="0"/>
            </a:br>
            <a:r>
              <a:rPr lang="en-US" sz="6000" b="1" dirty="0"/>
              <a:t>actor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2928" y="6433312"/>
            <a:ext cx="287526" cy="2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1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60769" y="1498600"/>
            <a:ext cx="1972459" cy="45480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165600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165599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Garbage </a:t>
            </a:r>
            <a:br>
              <a:rPr lang="en-US" sz="3200" dirty="0"/>
            </a:br>
            <a:r>
              <a:rPr lang="en-US" sz="3200" dirty="0"/>
              <a:t>Collector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18600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Mailbox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18600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Links &amp; Monitors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91440"/>
            <a:ext cx="3898900" cy="67574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6000" b="1" dirty="0"/>
              <a:t>The</a:t>
            </a:r>
            <a:br>
              <a:rPr lang="en-US" sz="6000" b="1" dirty="0"/>
            </a:br>
            <a:r>
              <a:rPr lang="en-US" sz="6000" b="1" dirty="0"/>
              <a:t>props of every </a:t>
            </a:r>
            <a:br>
              <a:rPr lang="en-US" sz="6000" b="1" dirty="0"/>
            </a:br>
            <a:r>
              <a:rPr lang="en-US" sz="6600" b="1" i="1" dirty="0">
                <a:solidFill>
                  <a:schemeClr val="accent1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681211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60769" y="1498600"/>
            <a:ext cx="1972459" cy="45480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165600" y="1498600"/>
            <a:ext cx="2209800" cy="1930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165599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Garbage </a:t>
            </a:r>
            <a:br>
              <a:rPr lang="en-US" sz="3200" dirty="0"/>
            </a:br>
            <a:r>
              <a:rPr lang="en-US" sz="3200" dirty="0"/>
              <a:t>Collector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18600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Mailbox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18600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Links &amp; Monitors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3898900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800" b="1" dirty="0"/>
              <a:t>One Kilobyte</a:t>
            </a:r>
            <a:endParaRPr lang="en-US" sz="2400" b="1" dirty="0"/>
          </a:p>
          <a:p>
            <a:pPr algn="ctr"/>
            <a:br>
              <a:rPr lang="en-US" sz="2400" b="1" dirty="0"/>
            </a:br>
            <a:r>
              <a:rPr lang="en-US" sz="2400" b="1" dirty="0"/>
              <a:t>Two KB (on 64-bit)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4269" y="149860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heap</a:t>
            </a:r>
            <a:endParaRPr lang="en-US" b="1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1592" y="2959100"/>
            <a:ext cx="857813" cy="338554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stack</a:t>
            </a:r>
            <a:endParaRPr lang="en-US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0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760769" y="1498600"/>
            <a:ext cx="1972459" cy="45480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165600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165599" y="4116266"/>
            <a:ext cx="2209800" cy="1930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Garbage </a:t>
            </a:r>
            <a:br>
              <a:rPr lang="en-US" sz="3200" dirty="0"/>
            </a:br>
            <a:r>
              <a:rPr lang="en-US" sz="3200" dirty="0"/>
              <a:t>Collector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18600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Mailbox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118600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Links &amp; Monitors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3898900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800" b="1" dirty="0"/>
              <a:t>Easiest </a:t>
            </a:r>
            <a:br>
              <a:rPr lang="en-US" sz="4800" b="1" dirty="0"/>
            </a:br>
            <a:r>
              <a:rPr lang="en-US" sz="4800" b="1" dirty="0"/>
              <a:t>GC job in </a:t>
            </a:r>
            <a:br>
              <a:rPr lang="en-US" sz="4800" b="1" dirty="0"/>
            </a:br>
            <a:r>
              <a:rPr lang="en-US" sz="4800" b="1" dirty="0"/>
              <a:t>the world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3687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50900" y="1498600"/>
            <a:ext cx="7162801" cy="4548066"/>
            <a:chOff x="850900" y="1498600"/>
            <a:chExt cx="7162801" cy="45480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6070" y="1498600"/>
              <a:ext cx="1972459" cy="4548066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850901" y="1498600"/>
              <a:ext cx="2209800" cy="1930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Memory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50900" y="4116266"/>
              <a:ext cx="2209800" cy="1930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Garbage </a:t>
              </a:r>
              <a:br>
                <a:rPr lang="en-US" sz="3200" dirty="0"/>
              </a:br>
              <a:r>
                <a:rPr lang="en-US" sz="3200" dirty="0"/>
                <a:t>Collector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803901" y="1498600"/>
              <a:ext cx="2209800" cy="19304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Mailbox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03901" y="4116266"/>
              <a:ext cx="2209800" cy="1930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Links &amp; Monitors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36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018 0.00069 L -0.00078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5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546334" y="1497835"/>
            <a:ext cx="2081165" cy="2155924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0" y="1498600"/>
            <a:ext cx="1972459" cy="45480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50901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50900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Garbage </a:t>
            </a:r>
            <a:br>
              <a:rPr lang="en-US" sz="3200" dirty="0"/>
            </a:br>
            <a:r>
              <a:rPr lang="en-US" sz="3200" dirty="0"/>
              <a:t>Collector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3901" y="1498600"/>
            <a:ext cx="2209800" cy="1930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Mailbox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03901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Links &amp; Monitors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20417" y="1616708"/>
            <a:ext cx="1732997" cy="1693418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4629151" y="146304"/>
            <a:ext cx="2349500" cy="879348"/>
          </a:xfrm>
          <a:prstGeom prst="wedgeRoundRectCallout">
            <a:avLst>
              <a:gd name="adj1" fmla="val -38130"/>
              <a:gd name="adj2" fmla="val 126047"/>
              <a:gd name="adj3" fmla="val 166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Alas, poor </a:t>
            </a:r>
            <a:r>
              <a:rPr lang="en-US" dirty="0" err="1"/>
              <a:t>Yorick</a:t>
            </a:r>
            <a:r>
              <a:rPr lang="en-US" dirty="0"/>
              <a:t>!</a:t>
            </a:r>
          </a:p>
        </p:txBody>
      </p:sp>
      <p:pic>
        <p:nvPicPr>
          <p:cNvPr id="16" name="Picture 15" descr="LS01247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661" y="968438"/>
            <a:ext cx="1387315" cy="1296543"/>
          </a:xfrm>
          <a:prstGeom prst="rect">
            <a:avLst/>
          </a:prstGeom>
        </p:spPr>
      </p:pic>
      <p:pic>
        <p:nvPicPr>
          <p:cNvPr id="17" name="Picture 16" descr="LS01247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6760" y="968437"/>
            <a:ext cx="1387315" cy="1296543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16200000">
            <a:off x="8328610" y="799685"/>
            <a:ext cx="347472" cy="1048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652848" y="407655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send(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skull_pid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, {:alas, “poor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Yorick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!”})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2928" y="6433312"/>
            <a:ext cx="287526" cy="287526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9830414" y="418703"/>
            <a:ext cx="2200040" cy="965200"/>
          </a:xfrm>
          <a:prstGeom prst="cloudCallout">
            <a:avLst>
              <a:gd name="adj1" fmla="val -11019"/>
              <a:gd name="adj2" fmla="val 96710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about </a:t>
            </a:r>
            <a:r>
              <a:rPr lang="en-US">
                <a:solidFill>
                  <a:schemeClr val="tx1"/>
                </a:solidFill>
              </a:rPr>
              <a:t>side effects?</a:t>
            </a:r>
          </a:p>
        </p:txBody>
      </p:sp>
    </p:spTree>
    <p:extLst>
      <p:ext uri="{BB962C8B-B14F-4D97-AF65-F5344CB8AC3E}">
        <p14:creationId xmlns:p14="http://schemas.microsoft.com/office/powerpoint/2010/main" val="11113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3" grpId="1" animBg="1"/>
      <p:bldP spid="4" grpId="0" animBg="1"/>
      <p:bldP spid="18" grpId="0"/>
      <p:bldP spid="11" grpId="0" animBg="1"/>
      <p:bldP spid="1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0" y="1498600"/>
            <a:ext cx="1972459" cy="45480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50901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50900" y="4116266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Garbage </a:t>
            </a:r>
            <a:br>
              <a:rPr lang="en-US" sz="3200" dirty="0"/>
            </a:br>
            <a:r>
              <a:rPr lang="en-US" sz="3200" dirty="0"/>
              <a:t>Collector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03901" y="1498600"/>
            <a:ext cx="2209800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Mailbox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803901" y="4116266"/>
            <a:ext cx="2209800" cy="1930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Links &amp; Monitors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9073" y="1537825"/>
            <a:ext cx="3898900" cy="185194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000" b="1" u="sng" dirty="0"/>
              <a:t>Link</a:t>
            </a:r>
            <a:r>
              <a:rPr lang="en-US" sz="4000" b="1" dirty="0"/>
              <a:t> </a:t>
            </a:r>
            <a:br>
              <a:rPr lang="en-US" sz="4000" b="1" dirty="0"/>
            </a:br>
            <a:r>
              <a:rPr lang="en-US" sz="3600" b="1" dirty="0"/>
              <a:t>a death pact</a:t>
            </a:r>
            <a:br>
              <a:rPr lang="en-US" sz="4000" b="1" dirty="0"/>
            </a:br>
            <a:r>
              <a:rPr lang="en-US" sz="2400" b="1" dirty="0"/>
              <a:t>(bidirectional)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864134" y="4116266"/>
            <a:ext cx="2968778" cy="185194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000" b="1" u="sng" dirty="0"/>
              <a:t>Monitor</a:t>
            </a:r>
            <a:br>
              <a:rPr lang="en-US" sz="4000" b="1" dirty="0"/>
            </a:br>
            <a:r>
              <a:rPr lang="en-US" sz="3600" b="1" dirty="0"/>
              <a:t>reading the obituaries </a:t>
            </a:r>
            <a:r>
              <a:rPr lang="en-US" sz="2400" b="1" dirty="0"/>
              <a:t>(unidirectional)</a:t>
            </a:r>
          </a:p>
        </p:txBody>
      </p:sp>
    </p:spTree>
    <p:extLst>
      <p:ext uri="{BB962C8B-B14F-4D97-AF65-F5344CB8AC3E}">
        <p14:creationId xmlns:p14="http://schemas.microsoft.com/office/powerpoint/2010/main" val="78485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090" y="567560"/>
            <a:ext cx="10993820" cy="5686096"/>
          </a:xfrm>
          <a:solidFill>
            <a:srgbClr val="0088FF"/>
          </a:solidFill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 **** ERLANG/OTP </a:t>
            </a:r>
            <a:r>
              <a:rPr lang="mr-IN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[64-bit] [smp:4:4]</a:t>
            </a: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****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16G RAM SYSTEM   14891M ELIXIR BYTES FREE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READY.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FUNCTIONALCONF 2017 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TWITTER @BRYAN_HUNTER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LOAD "ELIXIR BY THE BELLYFUL",8,1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45804" y="228800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▊</a:t>
            </a:r>
          </a:p>
        </p:txBody>
      </p:sp>
    </p:spTree>
    <p:extLst>
      <p:ext uri="{BB962C8B-B14F-4D97-AF65-F5344CB8AC3E}">
        <p14:creationId xmlns:p14="http://schemas.microsoft.com/office/powerpoint/2010/main" val="988510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200" b="1" dirty="0"/>
              <a:t>Process Scheduling</a:t>
            </a:r>
            <a:br>
              <a:rPr lang="en-US" sz="7200" b="1" dirty="0"/>
            </a:br>
            <a:r>
              <a:rPr lang="en-US" sz="7200" b="1" dirty="0"/>
              <a:t>on the </a:t>
            </a:r>
            <a:r>
              <a:rPr lang="en-US" sz="7200" b="1" dirty="0" err="1"/>
              <a:t>Erlang</a:t>
            </a:r>
            <a:r>
              <a:rPr lang="en-US" sz="7200" b="1" dirty="0"/>
              <a:t> 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4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257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CPU Core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257800" y="23607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51" name="Flowchart: Direct Access Storage 50"/>
          <p:cNvSpPr/>
          <p:nvPr/>
        </p:nvSpPr>
        <p:spPr>
          <a:xfrm>
            <a:off x="5524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85671" y="23607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13542" y="23607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09989" y="1447800"/>
            <a:ext cx="182880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37860" y="1754038"/>
            <a:ext cx="182880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65731" y="1600200"/>
            <a:ext cx="182880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1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30" grpId="0"/>
      <p:bldP spid="31" grpId="0"/>
      <p:bldP spid="36" grpId="0" animBg="1"/>
      <p:bldP spid="37" grpId="0" animBg="1"/>
      <p:bldP spid="3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5309989" y="1447800"/>
            <a:ext cx="182880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37860" y="1754038"/>
            <a:ext cx="182880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65731" y="1600200"/>
            <a:ext cx="182880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7800" y="2360762"/>
            <a:ext cx="1143000" cy="80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257800" y="2369554"/>
            <a:ext cx="1155824" cy="753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Near-zero context switching cost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57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CPU Core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257800" y="23607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51" name="Flowchart: Direct Access Storage 50"/>
          <p:cNvSpPr/>
          <p:nvPr/>
        </p:nvSpPr>
        <p:spPr>
          <a:xfrm>
            <a:off x="5524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400802" y="2360762"/>
            <a:ext cx="3328789" cy="1981802"/>
            <a:chOff x="4842754" y="2360762"/>
            <a:chExt cx="2833012" cy="1981802"/>
          </a:xfrm>
        </p:grpSpPr>
        <p:sp>
          <p:nvSpPr>
            <p:cNvPr id="9" name="Flowchart: Process 8"/>
            <p:cNvSpPr/>
            <p:nvPr/>
          </p:nvSpPr>
          <p:spPr>
            <a:xfrm>
              <a:off x="5859936" y="2360762"/>
              <a:ext cx="1815830" cy="1981802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b="1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Reductions</a:t>
              </a:r>
            </a:p>
            <a:p>
              <a:r>
                <a:rPr lang="en-US" sz="1400" b="1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reduction1</a:t>
              </a:r>
              <a:b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</a:br>
              <a: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reduction3</a:t>
              </a:r>
              <a:b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</a:br>
              <a: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.</a:t>
              </a:r>
            </a:p>
            <a:p>
              <a:pPr lvl="1"/>
              <a: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Reduction2000</a:t>
              </a:r>
            </a:p>
            <a:p>
              <a:r>
                <a:rPr lang="en-US" sz="1400" b="1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- Move to the next guy</a:t>
              </a:r>
              <a:br>
                <a:rPr lang="en-US" sz="1400" b="1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</a:br>
              <a:r>
                <a:rPr lang="en-US" sz="1400" b="1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- Repeat</a:t>
              </a: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842754" y="3351663"/>
              <a:ext cx="1017182" cy="1137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5685671" y="23607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13542" y="236076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09989" y="2353504"/>
            <a:ext cx="1828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37860" y="2355038"/>
            <a:ext cx="1828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165731" y="2353504"/>
            <a:ext cx="1828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4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-0.00013 0.0678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5.55112E-17 L 0.00014 0.0703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00026 0.0761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50" grpId="0"/>
      <p:bldP spid="30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Near-zero context switching cost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163306" y="1959519"/>
            <a:ext cx="280324" cy="3665303"/>
            <a:chOff x="8027373" y="-275056"/>
            <a:chExt cx="280324" cy="3665303"/>
          </a:xfrm>
        </p:grpSpPr>
        <p:sp>
          <p:nvSpPr>
            <p:cNvPr id="48" name="Rectangle 47"/>
            <p:cNvSpPr/>
            <p:nvPr/>
          </p:nvSpPr>
          <p:spPr>
            <a:xfrm rot="5400000">
              <a:off x="7557567" y="1417434"/>
              <a:ext cx="1219937" cy="280323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OOOOOO`OOOO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rot="5400000">
              <a:off x="7557566" y="194751"/>
              <a:ext cx="1219937" cy="280323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OOOOOOOOOO</a:t>
              </a:r>
            </a:p>
          </p:txBody>
        </p:sp>
        <p:sp>
          <p:nvSpPr>
            <p:cNvPr id="52" name="Rectangle 51"/>
            <p:cNvSpPr/>
            <p:nvPr/>
          </p:nvSpPr>
          <p:spPr>
            <a:xfrm rot="5400000">
              <a:off x="7557567" y="2640117"/>
              <a:ext cx="1219937" cy="280323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OOOOOOOOOO</a:t>
              </a:r>
            </a:p>
          </p:txBody>
        </p:sp>
      </p:grpSp>
      <p:sp>
        <p:nvSpPr>
          <p:cNvPr id="53" name="Process 52"/>
          <p:cNvSpPr/>
          <p:nvPr/>
        </p:nvSpPr>
        <p:spPr>
          <a:xfrm>
            <a:off x="5735086" y="598727"/>
            <a:ext cx="1069848" cy="25146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rocess 53"/>
          <p:cNvSpPr/>
          <p:nvPr/>
        </p:nvSpPr>
        <p:spPr>
          <a:xfrm>
            <a:off x="5741182" y="5399236"/>
            <a:ext cx="1069848" cy="1676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109550" y="5453896"/>
            <a:ext cx="2302524" cy="4429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CPU Core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6289" y="4238629"/>
            <a:ext cx="1380259" cy="1380259"/>
          </a:xfrm>
          <a:prstGeom prst="rect">
            <a:avLst/>
          </a:prstGeom>
        </p:spPr>
      </p:pic>
      <p:sp>
        <p:nvSpPr>
          <p:cNvPr id="57" name="Process 56"/>
          <p:cNvSpPr/>
          <p:nvPr/>
        </p:nvSpPr>
        <p:spPr>
          <a:xfrm>
            <a:off x="5378362" y="2542324"/>
            <a:ext cx="1069848" cy="610268"/>
          </a:xfrm>
          <a:prstGeom prst="flowChartProcess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3973932" y="2122073"/>
            <a:ext cx="1363374" cy="1025156"/>
            <a:chOff x="5147366" y="112752"/>
            <a:chExt cx="1363374" cy="1025156"/>
          </a:xfrm>
        </p:grpSpPr>
        <p:sp>
          <p:nvSpPr>
            <p:cNvPr id="59" name="Process 58"/>
            <p:cNvSpPr/>
            <p:nvPr/>
          </p:nvSpPr>
          <p:spPr>
            <a:xfrm>
              <a:off x="5147366" y="112752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60" name="Process 59"/>
            <p:cNvSpPr/>
            <p:nvPr/>
          </p:nvSpPr>
          <p:spPr>
            <a:xfrm>
              <a:off x="5250811" y="215879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61" name="Process 60"/>
            <p:cNvSpPr/>
            <p:nvPr/>
          </p:nvSpPr>
          <p:spPr>
            <a:xfrm>
              <a:off x="5354256" y="319006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62" name="Process 61"/>
            <p:cNvSpPr/>
            <p:nvPr/>
          </p:nvSpPr>
          <p:spPr>
            <a:xfrm>
              <a:off x="5457701" y="422133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63" name="Process 62"/>
            <p:cNvSpPr/>
            <p:nvPr/>
          </p:nvSpPr>
          <p:spPr>
            <a:xfrm>
              <a:off x="5561146" y="525260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</p:grpSp>
      <p:sp>
        <p:nvSpPr>
          <p:cNvPr id="64" name="Direct Access Storage 63"/>
          <p:cNvSpPr/>
          <p:nvPr/>
        </p:nvSpPr>
        <p:spPr>
          <a:xfrm>
            <a:off x="5109550" y="1723176"/>
            <a:ext cx="2302524" cy="78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  <a:endParaRPr lang="en-US" dirty="0"/>
          </a:p>
        </p:txBody>
      </p:sp>
      <p:sp>
        <p:nvSpPr>
          <p:cNvPr id="65" name="Process 64"/>
          <p:cNvSpPr/>
          <p:nvPr/>
        </p:nvSpPr>
        <p:spPr>
          <a:xfrm>
            <a:off x="5384458" y="2537678"/>
            <a:ext cx="1069848" cy="610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66" name="Process 65"/>
          <p:cNvSpPr/>
          <p:nvPr/>
        </p:nvSpPr>
        <p:spPr>
          <a:xfrm>
            <a:off x="5381410" y="2534630"/>
            <a:ext cx="1069848" cy="610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67" name="Process 66"/>
          <p:cNvSpPr/>
          <p:nvPr/>
        </p:nvSpPr>
        <p:spPr>
          <a:xfrm>
            <a:off x="5392396" y="2540726"/>
            <a:ext cx="1069848" cy="610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7687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00013 0.178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9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12 -0.00069 L 3.125E-6 -3.33333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-0.01389 L -8.33333E-7 7.40741E-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69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12 -0.00069 L 3.54167E-6 -3.7037E-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3.95833E-6 0.00023 C 0.00247 0.00046 0.00507 0.00069 0.00768 0.00139 C 0.00924 0.00162 0.0108 0.00254 0.01237 0.00277 C 0.02278 0.00463 0.03463 0.00486 0.04479 0.00555 C 0.04609 0.00601 0.04739 0.00648 0.04869 0.00694 C 0.05078 0.0074 0.05286 0.00764 0.05481 0.00833 L 0.06028 0.00972 L 0.08815 0.00833 C 0.09049 0.0081 0.09427 0.00601 0.09661 0.00555 C 0.09895 0.00486 0.1013 0.00463 0.10364 0.00416 C 0.10573 0.0037 0.10989 0.00231 0.11211 0.00139 C 0.11315 0.00092 0.11419 0.00046 0.11523 3.7037E-6 C 0.11627 -0.00093 0.11718 -0.00186 0.11823 -0.00278 C 0.11901 -0.00324 0.11992 -0.00348 0.12057 -0.00417 C 0.12148 -0.00486 0.12213 -0.00625 0.12291 -0.00695 C 0.12812 -0.01135 0.12695 -0.00811 0.13294 -0.01505 L 0.13763 -0.02061 C 0.13841 -0.02153 0.13932 -0.02223 0.13997 -0.02338 C 0.14882 -0.03936 0.13515 -0.01574 0.14531 -0.03033 C 0.15286 -0.04074 0.14713 -0.03681 0.15234 -0.03982 C 0.15338 -0.04167 0.15442 -0.04329 0.15546 -0.04537 C 0.15599 -0.04653 0.15625 -0.04838 0.1569 -0.04954 C 0.15755 -0.05047 0.15846 -0.05047 0.15924 -0.05093 C 0.15976 -0.05278 0.16015 -0.05486 0.1608 -0.05625 C 0.16224 -0.05949 0.16549 -0.06459 0.16549 -0.06436 C 0.16783 -0.07732 0.16393 -0.05764 0.16862 -0.07431 C 0.16901 -0.07593 0.16914 -0.07801 0.1694 -0.07963 C 0.16914 -0.0838 0.16901 -0.08797 0.16862 -0.09213 C 0.16849 -0.09352 0.16783 -0.09468 0.16783 -0.0963 C 0.1677 -0.09699 0.16757 -0.11736 0.16549 -0.12107 L 0.16315 -0.125 C 0.16054 -0.13889 0.16445 -0.11736 0.16158 -0.13473 C 0.16119 -0.1375 0.16093 -0.14051 0.16002 -0.14306 C 0.1556 -0.15486 0.16093 -0.13982 0.15768 -0.15116 C 0.15729 -0.15278 0.15677 -0.15394 0.15625 -0.15533 C 0.15494 -0.15834 0.15338 -0.16181 0.15234 -0.16505 C 0.15169 -0.16667 0.1513 -0.16875 0.15078 -0.17037 C 0.15026 -0.17199 0.14974 -0.17315 0.14921 -0.17454 C 0.14869 -0.17639 0.1483 -0.17824 0.14765 -0.1801 C 0.14557 -0.18658 0.14674 -0.18218 0.14375 -0.18843 C 0.14323 -0.18959 0.14296 -0.19144 0.14231 -0.19236 C 0.1401 -0.19561 0.13528 -0.2007 0.13528 -0.20047 C 0.13138 -0.20996 0.13398 -0.20486 0.12682 -0.21436 C 0.12578 -0.21574 0.12461 -0.2169 0.12369 -0.21852 C 0.12291 -0.21991 0.12239 -0.22176 0.12135 -0.22269 C 0.12044 -0.22361 0.11927 -0.22361 0.11823 -0.22408 C 0.11757 -0.225 0.11406 -0.22986 0.11289 -0.23102 C 0.1095 -0.23403 0.10794 -0.2338 0.10442 -0.23635 C 0.10325 -0.23727 0.10234 -0.23843 0.1013 -0.23912 C 0.09726 -0.24213 0.09622 -0.24213 0.09205 -0.24329 L 0.08112 -0.24607 C 0.07734 -0.24838 0.07356 -0.2507 0.06953 -0.25162 L 0.05716 -0.25417 L 0.02474 -0.25301 C 0.01966 -0.25255 0.02187 -0.25209 0.01849 -0.24746 C 0.01705 -0.24537 0.01393 -0.2419 0.01393 -0.24167 C 0.00742 -0.24283 0.00091 -0.24352 -0.00547 -0.24468 C -0.0086 -0.24537 -0.01159 -0.24746 -0.01472 -0.24746 C -0.02565 -0.24699 -0.03633 -0.24468 -0.04727 -0.24329 L -0.05339 -0.23912 C -0.05495 -0.2382 -0.05651 -0.2375 -0.05808 -0.23635 C -0.05938 -0.23565 -0.06055 -0.23449 -0.06185 -0.23357 C -0.06342 -0.23264 -0.06498 -0.23195 -0.06654 -0.23102 C -0.06784 -0.2301 -0.06914 -0.22917 -0.07045 -0.22824 C -0.07149 -0.22732 -0.0724 -0.22616 -0.07357 -0.22547 C -0.07448 -0.22477 -0.07552 -0.22454 -0.07657 -0.22408 C -0.07735 -0.22315 -0.07813 -0.22199 -0.07891 -0.2213 C -0.08086 -0.21968 -0.08243 -0.21991 -0.08438 -0.21852 C -0.08542 -0.21783 -0.08646 -0.21667 -0.08737 -0.21574 C -0.08815 -0.21389 -0.08881 -0.21181 -0.08972 -0.21019 C -0.09584 -0.20139 -0.08737 -0.22199 -0.09519 -0.20348 C -0.09662 -0.2 -0.09727 -0.19561 -0.09909 -0.19236 L -0.10521 -0.18149 C -0.10573 -0.17963 -0.10612 -0.17755 -0.10677 -0.17593 C -0.10808 -0.17269 -0.10951 -0.1713 -0.11146 -0.16899 C -0.11589 -0.15579 -0.11159 -0.16806 -0.11602 -0.15672 C -0.11706 -0.15394 -0.11914 -0.14838 -0.11914 -0.14815 C -0.1194 -0.14607 -0.1198 -0.14399 -0.11993 -0.14167 C -0.12136 -0.10787 -0.11888 -0.12246 -0.12149 -0.10857 C -0.12175 -0.10533 -0.12188 -0.10209 -0.12227 -0.09908 C -0.1224 -0.09746 -0.12292 -0.0963 -0.12305 -0.09491 C -0.12318 -0.08426 -0.12305 -0.07385 -0.12305 -0.0632 L -0.12305 -0.06297 " pathEditMode="relative" rAng="0" ptsTypes="AAAAAAAAAAAAAAAAAAAAAAAAAAAAAAAAAAAAAAAAAAAAAAAAAAAAAAAAAAAAAAAAAAAAAAAAAAAAAAAAAAAA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5" grpId="0" animBg="1"/>
      <p:bldP spid="66" grpId="0" animBg="1"/>
      <p:bldP spid="67" grpId="0" animBg="1"/>
      <p:bldP spid="6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765507" y="1884281"/>
            <a:ext cx="280324" cy="3665303"/>
            <a:chOff x="8027373" y="-275056"/>
            <a:chExt cx="280324" cy="3665303"/>
          </a:xfrm>
        </p:grpSpPr>
        <p:sp>
          <p:nvSpPr>
            <p:cNvPr id="30" name="Rectangle 29"/>
            <p:cNvSpPr/>
            <p:nvPr/>
          </p:nvSpPr>
          <p:spPr>
            <a:xfrm rot="5400000">
              <a:off x="7557567" y="1417434"/>
              <a:ext cx="1219937" cy="280323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OOOOOO`OOOO</a:t>
              </a: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7557566" y="194751"/>
              <a:ext cx="1219937" cy="280323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OOOOOOOOOO</a:t>
              </a:r>
            </a:p>
          </p:txBody>
        </p:sp>
        <p:sp>
          <p:nvSpPr>
            <p:cNvPr id="35" name="Rectangle 34"/>
            <p:cNvSpPr/>
            <p:nvPr/>
          </p:nvSpPr>
          <p:spPr>
            <a:xfrm rot="5400000">
              <a:off x="7557567" y="2640117"/>
              <a:ext cx="1219937" cy="280323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OOOOOOOOOO</a:t>
              </a:r>
            </a:p>
          </p:txBody>
        </p:sp>
      </p:grpSp>
      <p:sp>
        <p:nvSpPr>
          <p:cNvPr id="36" name="Process 35"/>
          <p:cNvSpPr/>
          <p:nvPr/>
        </p:nvSpPr>
        <p:spPr>
          <a:xfrm>
            <a:off x="3337287" y="523489"/>
            <a:ext cx="1069848" cy="25146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rocess 36"/>
          <p:cNvSpPr/>
          <p:nvPr/>
        </p:nvSpPr>
        <p:spPr>
          <a:xfrm>
            <a:off x="3343383" y="5323998"/>
            <a:ext cx="1069848" cy="1676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711751" y="5378658"/>
            <a:ext cx="2302524" cy="4429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CPU Core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490" y="4163391"/>
            <a:ext cx="1380259" cy="1380259"/>
          </a:xfrm>
          <a:prstGeom prst="rect">
            <a:avLst/>
          </a:prstGeom>
        </p:spPr>
      </p:pic>
      <p:sp>
        <p:nvSpPr>
          <p:cNvPr id="40" name="Process 39"/>
          <p:cNvSpPr/>
          <p:nvPr/>
        </p:nvSpPr>
        <p:spPr>
          <a:xfrm>
            <a:off x="2980563" y="2467086"/>
            <a:ext cx="1069848" cy="610268"/>
          </a:xfrm>
          <a:prstGeom prst="flowChartProcess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576133" y="2046835"/>
            <a:ext cx="1363374" cy="1025156"/>
            <a:chOff x="5147366" y="112752"/>
            <a:chExt cx="1363374" cy="1025156"/>
          </a:xfrm>
        </p:grpSpPr>
        <p:sp>
          <p:nvSpPr>
            <p:cNvPr id="42" name="Process 41"/>
            <p:cNvSpPr/>
            <p:nvPr/>
          </p:nvSpPr>
          <p:spPr>
            <a:xfrm>
              <a:off x="5147366" y="112752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43" name="Process 42"/>
            <p:cNvSpPr/>
            <p:nvPr/>
          </p:nvSpPr>
          <p:spPr>
            <a:xfrm>
              <a:off x="5250811" y="215879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44" name="Process 43"/>
            <p:cNvSpPr/>
            <p:nvPr/>
          </p:nvSpPr>
          <p:spPr>
            <a:xfrm>
              <a:off x="5354256" y="319006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45" name="Process 44"/>
            <p:cNvSpPr/>
            <p:nvPr/>
          </p:nvSpPr>
          <p:spPr>
            <a:xfrm>
              <a:off x="5457701" y="422133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46" name="Process 45"/>
            <p:cNvSpPr/>
            <p:nvPr/>
          </p:nvSpPr>
          <p:spPr>
            <a:xfrm>
              <a:off x="5561146" y="525260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</p:grpSp>
      <p:sp>
        <p:nvSpPr>
          <p:cNvPr id="47" name="Direct Access Storage 46"/>
          <p:cNvSpPr/>
          <p:nvPr/>
        </p:nvSpPr>
        <p:spPr>
          <a:xfrm>
            <a:off x="2711751" y="1647938"/>
            <a:ext cx="2302524" cy="78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  <a:endParaRPr lang="en-US" dirty="0"/>
          </a:p>
        </p:txBody>
      </p:sp>
      <p:sp>
        <p:nvSpPr>
          <p:cNvPr id="48" name="Process 47"/>
          <p:cNvSpPr/>
          <p:nvPr/>
        </p:nvSpPr>
        <p:spPr>
          <a:xfrm>
            <a:off x="2986659" y="2462440"/>
            <a:ext cx="1069848" cy="610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49" name="Process 48"/>
          <p:cNvSpPr/>
          <p:nvPr/>
        </p:nvSpPr>
        <p:spPr>
          <a:xfrm>
            <a:off x="2983611" y="2459392"/>
            <a:ext cx="1069848" cy="610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50" name="Process 49"/>
          <p:cNvSpPr/>
          <p:nvPr/>
        </p:nvSpPr>
        <p:spPr>
          <a:xfrm>
            <a:off x="2994597" y="2465488"/>
            <a:ext cx="1069848" cy="610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8508940" y="1884281"/>
            <a:ext cx="280324" cy="3665303"/>
            <a:chOff x="8027373" y="-275056"/>
            <a:chExt cx="280324" cy="3665303"/>
          </a:xfrm>
        </p:grpSpPr>
        <p:sp>
          <p:nvSpPr>
            <p:cNvPr id="52" name="Rectangle 51"/>
            <p:cNvSpPr/>
            <p:nvPr/>
          </p:nvSpPr>
          <p:spPr>
            <a:xfrm rot="5400000">
              <a:off x="7557567" y="1417434"/>
              <a:ext cx="1219937" cy="280323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OOOOOO`OOOO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rot="5400000">
              <a:off x="7557566" y="194751"/>
              <a:ext cx="1219937" cy="280323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OOOOOOOOOO</a:t>
              </a:r>
            </a:p>
          </p:txBody>
        </p:sp>
        <p:sp>
          <p:nvSpPr>
            <p:cNvPr id="54" name="Rectangle 53"/>
            <p:cNvSpPr/>
            <p:nvPr/>
          </p:nvSpPr>
          <p:spPr>
            <a:xfrm rot="5400000">
              <a:off x="7557567" y="2640117"/>
              <a:ext cx="1219937" cy="280323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OOOOOOOOOO</a:t>
              </a:r>
            </a:p>
          </p:txBody>
        </p:sp>
      </p:grpSp>
      <p:sp>
        <p:nvSpPr>
          <p:cNvPr id="55" name="Process 54"/>
          <p:cNvSpPr/>
          <p:nvPr/>
        </p:nvSpPr>
        <p:spPr>
          <a:xfrm>
            <a:off x="8080720" y="523489"/>
            <a:ext cx="1069848" cy="25146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rocess 55"/>
          <p:cNvSpPr/>
          <p:nvPr/>
        </p:nvSpPr>
        <p:spPr>
          <a:xfrm>
            <a:off x="8086816" y="5323998"/>
            <a:ext cx="1069848" cy="1676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455184" y="5378658"/>
            <a:ext cx="2302524" cy="4429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CPU Core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23" y="4163391"/>
            <a:ext cx="1380259" cy="1380259"/>
          </a:xfrm>
          <a:prstGeom prst="rect">
            <a:avLst/>
          </a:prstGeom>
        </p:spPr>
      </p:pic>
      <p:sp>
        <p:nvSpPr>
          <p:cNvPr id="59" name="Process 58"/>
          <p:cNvSpPr/>
          <p:nvPr/>
        </p:nvSpPr>
        <p:spPr>
          <a:xfrm>
            <a:off x="7723996" y="2467086"/>
            <a:ext cx="1069848" cy="610268"/>
          </a:xfrm>
          <a:prstGeom prst="flowChartProcess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319566" y="2046835"/>
            <a:ext cx="1363374" cy="1025156"/>
            <a:chOff x="5147366" y="112752"/>
            <a:chExt cx="1363374" cy="1025156"/>
          </a:xfrm>
        </p:grpSpPr>
        <p:sp>
          <p:nvSpPr>
            <p:cNvPr id="61" name="Process 60"/>
            <p:cNvSpPr/>
            <p:nvPr/>
          </p:nvSpPr>
          <p:spPr>
            <a:xfrm>
              <a:off x="5147366" y="112752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62" name="Process 61"/>
            <p:cNvSpPr/>
            <p:nvPr/>
          </p:nvSpPr>
          <p:spPr>
            <a:xfrm>
              <a:off x="5250811" y="215879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63" name="Process 62"/>
            <p:cNvSpPr/>
            <p:nvPr/>
          </p:nvSpPr>
          <p:spPr>
            <a:xfrm>
              <a:off x="5354256" y="319006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64" name="Process 63"/>
            <p:cNvSpPr/>
            <p:nvPr/>
          </p:nvSpPr>
          <p:spPr>
            <a:xfrm>
              <a:off x="5457701" y="422133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  <p:sp>
          <p:nvSpPr>
            <p:cNvPr id="65" name="Process 64"/>
            <p:cNvSpPr/>
            <p:nvPr/>
          </p:nvSpPr>
          <p:spPr>
            <a:xfrm>
              <a:off x="5561146" y="525260"/>
              <a:ext cx="949594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</a:t>
              </a:r>
            </a:p>
          </p:txBody>
        </p:sp>
      </p:grpSp>
      <p:sp>
        <p:nvSpPr>
          <p:cNvPr id="66" name="Direct Access Storage 65"/>
          <p:cNvSpPr/>
          <p:nvPr/>
        </p:nvSpPr>
        <p:spPr>
          <a:xfrm>
            <a:off x="7455184" y="1647938"/>
            <a:ext cx="2302524" cy="78783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  <a:endParaRPr lang="en-US" dirty="0"/>
          </a:p>
        </p:txBody>
      </p:sp>
      <p:sp>
        <p:nvSpPr>
          <p:cNvPr id="67" name="Process 66"/>
          <p:cNvSpPr/>
          <p:nvPr/>
        </p:nvSpPr>
        <p:spPr>
          <a:xfrm>
            <a:off x="7730092" y="2462440"/>
            <a:ext cx="1069848" cy="610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68" name="Process 67"/>
          <p:cNvSpPr/>
          <p:nvPr/>
        </p:nvSpPr>
        <p:spPr>
          <a:xfrm>
            <a:off x="7727044" y="2459392"/>
            <a:ext cx="1069848" cy="610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69" name="Process 68"/>
          <p:cNvSpPr/>
          <p:nvPr/>
        </p:nvSpPr>
        <p:spPr>
          <a:xfrm>
            <a:off x="7738030" y="2465488"/>
            <a:ext cx="1069848" cy="6102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98510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00013 0.178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9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12 -0.00069 L -2.08333E-6 -2.22222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 -0.01389 L 3.75E-6 1.85185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69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12 -0.0007 L -1.66667E-6 7.40741E-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0023 C 0.00248 0.00046 0.00508 0.00069 0.00768 0.00139 C 0.00925 0.00162 0.01081 0.00254 0.01237 0.00277 C 0.02279 0.00463 0.03464 0.00486 0.04479 0.00555 C 0.0461 0.00602 0.0474 0.00648 0.0487 0.00694 C 0.05078 0.0074 0.05287 0.00764 0.05482 0.00833 L 0.06029 0.00972 L 0.08815 0.00833 C 0.0905 0.0081 0.09427 0.00602 0.09662 0.00555 C 0.09896 0.00486 0.1013 0.00463 0.10365 0.00416 C 0.10573 0.0037 0.1099 0.00231 0.11211 0.00139 C 0.11315 0.00092 0.11419 0.00046 0.11524 3.33333E-6 C 0.11628 -0.00093 0.11719 -0.00186 0.11823 -0.00278 C 0.11901 -0.00324 0.11992 -0.00348 0.12057 -0.00417 C 0.12149 -0.00486 0.12214 -0.00625 0.12292 -0.00695 C 0.12813 -0.01135 0.12695 -0.00811 0.13294 -0.01505 L 0.13763 -0.02061 C 0.13841 -0.02153 0.13932 -0.02223 0.13998 -0.02338 C 0.14883 -0.03936 0.13516 -0.01574 0.14531 -0.03033 C 0.15287 -0.04074 0.14714 -0.03681 0.15235 -0.03982 C 0.15339 -0.04167 0.15443 -0.04329 0.15547 -0.04537 C 0.15599 -0.04653 0.15625 -0.04838 0.1569 -0.04954 C 0.15755 -0.05047 0.15846 -0.05047 0.15925 -0.05093 C 0.15977 -0.05278 0.16016 -0.05486 0.16081 -0.05625 C 0.16224 -0.05949 0.1655 -0.06459 0.1655 -0.06436 C 0.16784 -0.07732 0.16393 -0.05764 0.16862 -0.07431 C 0.16901 -0.07593 0.16914 -0.07801 0.1694 -0.07963 C 0.16914 -0.0838 0.16901 -0.08797 0.16862 -0.09213 C 0.16849 -0.09352 0.16784 -0.09468 0.16784 -0.0963 C 0.16771 -0.09699 0.16758 -0.11736 0.1655 -0.12107 L 0.16315 -0.125 C 0.16055 -0.13889 0.16445 -0.11736 0.16159 -0.13473 C 0.1612 -0.1375 0.16094 -0.14051 0.16003 -0.14306 C 0.1556 -0.15486 0.16094 -0.13982 0.15768 -0.15116 C 0.15729 -0.15278 0.15677 -0.15394 0.15625 -0.15533 C 0.15495 -0.15834 0.15339 -0.16181 0.15235 -0.16505 C 0.15169 -0.16667 0.1513 -0.16875 0.15078 -0.17037 C 0.15026 -0.17199 0.14974 -0.17315 0.14922 -0.17454 C 0.1487 -0.17639 0.14831 -0.17824 0.14766 -0.1801 C 0.14557 -0.18658 0.14675 -0.18218 0.14375 -0.18843 C 0.14323 -0.18959 0.14297 -0.19144 0.14232 -0.19236 C 0.14011 -0.19561 0.13529 -0.2007 0.13529 -0.20047 C 0.13138 -0.20996 0.13399 -0.20486 0.12682 -0.21436 C 0.12578 -0.21574 0.12461 -0.2169 0.1237 -0.21852 C 0.12292 -0.21991 0.1224 -0.22176 0.12136 -0.22269 C 0.12044 -0.22361 0.11927 -0.22361 0.11823 -0.22408 C 0.11758 -0.225 0.11406 -0.22986 0.11289 -0.23102 C 0.10951 -0.23403 0.10794 -0.2338 0.10443 -0.23635 C 0.10326 -0.23727 0.10235 -0.23843 0.1013 -0.23912 C 0.09727 -0.24213 0.09623 -0.24213 0.09206 -0.24329 L 0.08112 -0.24607 C 0.07735 -0.24838 0.07357 -0.2507 0.06953 -0.25162 L 0.05716 -0.25417 L 0.02474 -0.25301 C 0.01966 -0.25255 0.02188 -0.25209 0.01849 -0.24746 C 0.01706 -0.24537 0.01393 -0.2419 0.01393 -0.24167 C 0.00742 -0.24283 0.00091 -0.24352 -0.00547 -0.24468 C -0.00859 -0.24537 -0.01159 -0.24746 -0.01471 -0.24746 C -0.02565 -0.24699 -0.03633 -0.24468 -0.04726 -0.24329 L -0.05338 -0.23912 C -0.05495 -0.2382 -0.05651 -0.2375 -0.05807 -0.23635 C -0.05937 -0.23565 -0.06055 -0.23449 -0.06185 -0.23357 C -0.06341 -0.23264 -0.06497 -0.23195 -0.06654 -0.23102 C -0.06784 -0.2301 -0.06914 -0.22917 -0.07044 -0.22824 C -0.07148 -0.22732 -0.07239 -0.22616 -0.07357 -0.22547 C -0.07448 -0.22477 -0.07552 -0.22454 -0.07656 -0.22408 C -0.07734 -0.22315 -0.07812 -0.22199 -0.0789 -0.2213 C -0.08086 -0.21968 -0.08242 -0.21991 -0.08437 -0.21852 C -0.08542 -0.21783 -0.08646 -0.21667 -0.08737 -0.21574 C -0.08815 -0.21389 -0.0888 -0.21181 -0.08971 -0.21019 C -0.09583 -0.20139 -0.08737 -0.22199 -0.09518 -0.20348 C -0.09661 -0.2 -0.09726 -0.19561 -0.09909 -0.19236 L -0.10521 -0.18148 C -0.10573 -0.17963 -0.10612 -0.17755 -0.10677 -0.17593 C -0.10807 -0.17269 -0.1095 -0.1713 -0.11146 -0.16898 C -0.11588 -0.15579 -0.11159 -0.16806 -0.11601 -0.15672 C -0.11706 -0.15394 -0.11914 -0.14838 -0.11914 -0.14815 C -0.1194 -0.14607 -0.11979 -0.14398 -0.11992 -0.14167 C -0.12135 -0.10787 -0.11888 -0.12246 -0.12148 -0.10857 C -0.12174 -0.10533 -0.12187 -0.10209 -0.12226 -0.09908 C -0.12239 -0.09746 -0.12292 -0.0963 -0.12305 -0.09491 C -0.12318 -0.08426 -0.12305 -0.07385 -0.12305 -0.0632 L -0.12305 -0.06297 " pathEditMode="relative" rAng="0" ptsTypes="AAAAAAAAAAAAAAAAAAAAAAAAAAAAAAAAAAAAAAAAAAAAAAAAAAAAAAAAAAAAAAAAAAAAAAAAAAAAAAAAAAAA"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1222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00013 0.1784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91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12 -0.00069 L -4.58333E-6 -2.22222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37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-0.01389 L 1.25E-6 1.85185E-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6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12 -0.0007 L -4.16667E-6 7.40741E-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9" y="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3.75E-6 0.00023 C 0.00248 0.00046 0.00508 0.00069 0.00769 0.00139 C 0.00925 0.00162 0.01081 0.00254 0.01237 0.00277 C 0.02279 0.00463 0.03464 0.00486 0.0448 0.00555 C 0.0461 0.00602 0.0474 0.00648 0.0487 0.00694 C 0.05079 0.0074 0.05287 0.00764 0.05482 0.00833 L 0.06029 0.00972 L 0.08815 0.00833 C 0.0905 0.0081 0.09427 0.00602 0.09662 0.00555 C 0.09896 0.00486 0.10131 0.00463 0.10365 0.00416 C 0.10573 0.0037 0.1099 0.00231 0.11211 0.00139 C 0.11315 0.00092 0.1142 0.00046 0.11524 3.33333E-6 C 0.11628 -0.00093 0.11719 -0.00186 0.11823 -0.00278 C 0.11901 -0.00324 0.11993 -0.00348 0.12058 -0.00417 C 0.12149 -0.00486 0.12214 -0.00625 0.12292 -0.00695 C 0.12813 -0.01135 0.12696 -0.00811 0.13295 -0.01505 L 0.13763 -0.02061 C 0.13842 -0.02153 0.13933 -0.02223 0.13998 -0.02338 C 0.14883 -0.03936 0.13516 -0.01574 0.14532 -0.03033 C 0.15287 -0.04074 0.14714 -0.03681 0.15235 -0.03982 C 0.15339 -0.04167 0.15443 -0.04329 0.15547 -0.04537 C 0.15599 -0.04653 0.15625 -0.04838 0.1569 -0.04954 C 0.15756 -0.05047 0.15847 -0.05047 0.15925 -0.05093 C 0.15977 -0.05278 0.16016 -0.05486 0.16081 -0.05625 C 0.16224 -0.05949 0.1655 -0.06459 0.1655 -0.06436 C 0.16784 -0.07732 0.16394 -0.05764 0.16862 -0.07431 C 0.16901 -0.07593 0.16914 -0.07801 0.1694 -0.07963 C 0.16914 -0.0838 0.16901 -0.08797 0.16862 -0.09213 C 0.16849 -0.09352 0.16784 -0.09468 0.16784 -0.0963 C 0.16771 -0.09699 0.16758 -0.11736 0.1655 -0.12107 L 0.16315 -0.125 C 0.16055 -0.13889 0.16446 -0.11736 0.16159 -0.13473 C 0.1612 -0.1375 0.16094 -0.14051 0.16003 -0.14306 C 0.1556 -0.15486 0.16094 -0.13982 0.15769 -0.15116 C 0.1573 -0.15278 0.15677 -0.15394 0.15625 -0.15533 C 0.15495 -0.15834 0.15339 -0.16181 0.15235 -0.16505 C 0.1517 -0.16667 0.15131 -0.16875 0.15079 -0.17037 C 0.15026 -0.17199 0.14974 -0.17315 0.14922 -0.17454 C 0.1487 -0.17639 0.14831 -0.17824 0.14766 -0.1801 C 0.14558 -0.18658 0.14675 -0.18218 0.14375 -0.18843 C 0.14323 -0.18959 0.14297 -0.19144 0.14232 -0.19236 C 0.14011 -0.19561 0.13529 -0.2007 0.13529 -0.20047 C 0.13138 -0.20996 0.13399 -0.20486 0.12683 -0.21436 C 0.12579 -0.21574 0.12461 -0.2169 0.1237 -0.21852 C 0.12292 -0.21991 0.1224 -0.22176 0.12136 -0.22269 C 0.12045 -0.22361 0.11927 -0.22361 0.11823 -0.22408 C 0.11758 -0.225 0.11407 -0.22986 0.11289 -0.23102 C 0.10951 -0.23403 0.10795 -0.2338 0.10443 -0.23635 C 0.10326 -0.23727 0.10235 -0.23843 0.10131 -0.23912 C 0.09727 -0.24213 0.09623 -0.24213 0.09206 -0.24329 L 0.08112 -0.24607 C 0.07735 -0.24838 0.07357 -0.2507 0.06954 -0.25162 L 0.05717 -0.25417 L 0.02474 -0.25301 C 0.01967 -0.25255 0.02188 -0.25209 0.01849 -0.24746 C 0.01706 -0.24537 0.01394 -0.2419 0.01394 -0.24167 C 0.00743 -0.24283 0.00092 -0.24352 -0.00546 -0.24468 C -0.00859 -0.24537 -0.01158 -0.24746 -0.01471 -0.24746 C -0.02565 -0.24699 -0.03632 -0.24468 -0.04726 -0.24329 L -0.05338 -0.23912 C -0.05494 -0.2382 -0.05651 -0.2375 -0.05807 -0.23635 C -0.05937 -0.23565 -0.06054 -0.23449 -0.06185 -0.23357 C -0.06341 -0.23264 -0.06497 -0.23195 -0.06653 -0.23102 C -0.06783 -0.2301 -0.06914 -0.22917 -0.07044 -0.22824 C -0.07148 -0.22732 -0.07239 -0.22616 -0.07356 -0.22547 C -0.07448 -0.22477 -0.07552 -0.22454 -0.07656 -0.22408 C -0.07734 -0.22315 -0.07812 -0.22199 -0.0789 -0.2213 C -0.08086 -0.21968 -0.08242 -0.21991 -0.08437 -0.21852 C -0.08541 -0.21783 -0.08645 -0.21667 -0.08737 -0.21574 C -0.08815 -0.21389 -0.0888 -0.21181 -0.08971 -0.21019 C -0.09583 -0.20139 -0.08737 -0.22199 -0.09518 -0.20348 C -0.09661 -0.2 -0.09726 -0.19561 -0.09908 -0.19236 L -0.1052 -0.18148 C -0.10573 -0.17963 -0.10612 -0.17755 -0.10677 -0.17593 C -0.10807 -0.17269 -0.1095 -0.1713 -0.11145 -0.16898 C -0.11588 -0.15579 -0.11158 -0.16806 -0.11601 -0.15672 C -0.11705 -0.15394 -0.11914 -0.14838 -0.11914 -0.14815 C -0.1194 -0.14607 -0.11979 -0.14398 -0.11992 -0.14167 C -0.12135 -0.10787 -0.11888 -0.12246 -0.12148 -0.10857 C -0.12174 -0.10533 -0.12187 -0.10209 -0.12226 -0.09908 C -0.12239 -0.09746 -0.12291 -0.0963 -0.12304 -0.09491 C -0.12317 -0.08426 -0.12304 -0.07385 -0.12304 -0.0632 L -0.12304 -0.06297 " pathEditMode="relative" rAng="0" ptsTypes="AAAAAAAAAAAAAAAAAAAAAAAAAAAAAAAAAAAAAAAAAAAAAAAAAAAAAAAAAAAAAAAAAAAAAAAAAAAAAAAAAAAA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8" grpId="0" animBg="1"/>
      <p:bldP spid="49" grpId="0" animBg="1"/>
      <p:bldP spid="50" grpId="0" animBg="1"/>
      <p:bldP spid="50" grpId="1" animBg="1"/>
      <p:bldP spid="59" grpId="0" animBg="1"/>
      <p:bldP spid="67" grpId="0" animBg="1"/>
      <p:bldP spid="68" grpId="0" animBg="1"/>
      <p:bldP spid="69" grpId="0" animBg="1"/>
      <p:bldP spid="6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re_eRxif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184" y="241738"/>
            <a:ext cx="2790387" cy="3155621"/>
          </a:xfrm>
          <a:prstGeom prst="rect">
            <a:avLst/>
          </a:prstGeom>
        </p:spPr>
      </p:pic>
      <p:pic>
        <p:nvPicPr>
          <p:cNvPr id="13" name="core_eRxif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1782" y="241738"/>
            <a:ext cx="2790387" cy="3155621"/>
          </a:xfrm>
          <a:prstGeom prst="rect">
            <a:avLst/>
          </a:prstGeom>
        </p:spPr>
      </p:pic>
      <p:pic>
        <p:nvPicPr>
          <p:cNvPr id="14" name="core_eRxif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380" y="241738"/>
            <a:ext cx="2790387" cy="3155621"/>
          </a:xfrm>
          <a:prstGeom prst="rect">
            <a:avLst/>
          </a:prstGeom>
        </p:spPr>
      </p:pic>
      <p:pic>
        <p:nvPicPr>
          <p:cNvPr id="15" name="core_eRxif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22979" y="241737"/>
            <a:ext cx="2790387" cy="3155621"/>
          </a:xfrm>
          <a:prstGeom prst="rect">
            <a:avLst/>
          </a:prstGeom>
        </p:spPr>
      </p:pic>
      <p:pic>
        <p:nvPicPr>
          <p:cNvPr id="16" name="core_eRxif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184" y="3397359"/>
            <a:ext cx="2790387" cy="3155621"/>
          </a:xfrm>
          <a:prstGeom prst="rect">
            <a:avLst/>
          </a:prstGeom>
        </p:spPr>
      </p:pic>
      <p:pic>
        <p:nvPicPr>
          <p:cNvPr id="17" name="core_eRxif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1782" y="3397359"/>
            <a:ext cx="2790387" cy="3155621"/>
          </a:xfrm>
          <a:prstGeom prst="rect">
            <a:avLst/>
          </a:prstGeom>
        </p:spPr>
      </p:pic>
      <p:pic>
        <p:nvPicPr>
          <p:cNvPr id="18" name="core_eRxif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2380" y="3397359"/>
            <a:ext cx="2790387" cy="3155621"/>
          </a:xfrm>
          <a:prstGeom prst="rect">
            <a:avLst/>
          </a:prstGeom>
        </p:spPr>
      </p:pic>
      <p:pic>
        <p:nvPicPr>
          <p:cNvPr id="19" name="core_eRxif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22979" y="3397358"/>
            <a:ext cx="2790387" cy="31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vide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vide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vide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5477536" y="2799230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5018642" y="3078324"/>
            <a:ext cx="560392" cy="37516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57800" y="4830506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CPU Core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71042" y="330548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51" name="Flowchart: Direct Access Storage 50"/>
          <p:cNvSpPr/>
          <p:nvPr/>
        </p:nvSpPr>
        <p:spPr>
          <a:xfrm>
            <a:off x="5524500" y="4081446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47552" y="25884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218850" y="2359183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25449" y="2359183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18850" y="3230723"/>
            <a:ext cx="180795" cy="747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37898" y="2419257"/>
            <a:ext cx="180795" cy="898919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457059" y="2718075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17334" y="1985830"/>
            <a:ext cx="1053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supervisor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7694" y="1985830"/>
            <a:ext cx="777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worker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Supervision and “let-it-crash”</a:t>
            </a:r>
          </a:p>
        </p:txBody>
      </p:sp>
    </p:spTree>
    <p:extLst>
      <p:ext uri="{BB962C8B-B14F-4D97-AF65-F5344CB8AC3E}">
        <p14:creationId xmlns:p14="http://schemas.microsoft.com/office/powerpoint/2010/main" val="18766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5477536" y="2810814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5018642" y="3089908"/>
            <a:ext cx="560392" cy="37516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57800" y="484209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CPU Core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71042" y="331706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51" name="Flowchart: Direct Access Storage 50"/>
          <p:cNvSpPr/>
          <p:nvPr/>
        </p:nvSpPr>
        <p:spPr>
          <a:xfrm>
            <a:off x="5524500" y="409303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47552" y="260008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218850" y="2370767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25449" y="2370767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18850" y="3242307"/>
            <a:ext cx="180795" cy="747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37898" y="2430841"/>
            <a:ext cx="180795" cy="898919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457059" y="2729659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17334" y="1997414"/>
            <a:ext cx="1053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supervisor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0670" y="2027199"/>
            <a:ext cx="1077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worker_a1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Process pairs </a:t>
            </a:r>
            <a:r>
              <a:rPr lang="mr-IN" sz="2400" b="1" dirty="0"/>
              <a:t>–</a:t>
            </a:r>
            <a:r>
              <a:rPr lang="en-US" sz="2400" b="1" dirty="0"/>
              <a:t> a common pattern to restore state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147799" y="331491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3584" y="2414552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7427" y="1997414"/>
            <a:ext cx="1077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worker_a2</a:t>
            </a:r>
          </a:p>
        </p:txBody>
      </p:sp>
      <p:sp>
        <p:nvSpPr>
          <p:cNvPr id="3" name="Oval 2"/>
          <p:cNvSpPr/>
          <p:nvPr/>
        </p:nvSpPr>
        <p:spPr>
          <a:xfrm>
            <a:off x="5206783" y="3544231"/>
            <a:ext cx="228600" cy="228600"/>
          </a:xfrm>
          <a:prstGeom prst="ellipse">
            <a:avLst/>
          </a:prstGeom>
          <a:solidFill>
            <a:srgbClr val="FFFF00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-0.16875 -0.00254 L -0.16875 -0.00231 L 1.66667E-6 -4.81481E-6 Z " pathEditMode="relative" rAng="0" ptsTypes="AAAA">
                                      <p:cBhvr>
                                        <p:cTn id="5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  <p:bldP spid="3" grpId="0" animBg="1"/>
      <p:bldP spid="3" grpId="1" animBg="1"/>
      <p:bldP spid="3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257800" y="4842077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CPU Core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71042" y="331705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51" name="Flowchart: Direct Access Storage 50"/>
          <p:cNvSpPr/>
          <p:nvPr/>
        </p:nvSpPr>
        <p:spPr>
          <a:xfrm>
            <a:off x="5524500" y="4093017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47552" y="260006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218850" y="2370754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325449" y="2370754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18850" y="3242294"/>
            <a:ext cx="180795" cy="747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37898" y="2430828"/>
            <a:ext cx="180795" cy="898919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7334" y="1997401"/>
            <a:ext cx="1053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supervisor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0670" y="2027186"/>
            <a:ext cx="1077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worker_a1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147799" y="33149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3584" y="2414539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7427" y="1997401"/>
            <a:ext cx="1077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worker_a2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950" y="0"/>
            <a:ext cx="121843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953781" y="1655180"/>
            <a:ext cx="5014442" cy="3008390"/>
            <a:chOff x="6953781" y="1520306"/>
            <a:chExt cx="5014442" cy="3135713"/>
          </a:xfrm>
        </p:grpSpPr>
        <p:sp>
          <p:nvSpPr>
            <p:cNvPr id="8" name="TextBox 7"/>
            <p:cNvSpPr txBox="1"/>
            <p:nvPr/>
          </p:nvSpPr>
          <p:spPr>
            <a:xfrm>
              <a:off x="8629888" y="3732689"/>
              <a:ext cx="806311" cy="923330"/>
            </a:xfrm>
            <a:prstGeom prst="rect">
              <a:avLst/>
            </a:prstGeom>
            <a:noFill/>
          </p:spPr>
          <p:txBody>
            <a:bodyPr wrap="none" lIns="228600" rIns="228600" rtlCol="0">
              <a:spAutoFit/>
            </a:bodyPr>
            <a:lstStyle/>
            <a:p>
              <a:r>
                <a:rPr lang="en-US" sz="5400" dirty="0"/>
                <a:t>*</a:t>
              </a:r>
            </a:p>
          </p:txBody>
        </p:sp>
        <p:sp>
          <p:nvSpPr>
            <p:cNvPr id="10" name="Rounded Rectangular Callout 9"/>
            <p:cNvSpPr/>
            <p:nvPr/>
          </p:nvSpPr>
          <p:spPr>
            <a:xfrm>
              <a:off x="6953781" y="1520306"/>
              <a:ext cx="5014442" cy="1459810"/>
            </a:xfrm>
            <a:prstGeom prst="wedgeRoundRectCallout">
              <a:avLst>
                <a:gd name="adj1" fmla="val -11991"/>
                <a:gd name="adj2" fmla="val 99620"/>
                <a:gd name="adj3" fmla="val 16667"/>
              </a:avLst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28600" rIns="228600" rtlCol="0" anchor="ctr"/>
            <a:lstStyle/>
            <a:p>
              <a:r>
                <a:rPr lang="en-US" sz="2000" dirty="0"/>
                <a:t>I was in the library, the Restricted Section, and I read about an odd bit of rare magic. </a:t>
              </a:r>
            </a:p>
            <a:p>
              <a:r>
                <a:rPr lang="en-US" sz="2000" dirty="0"/>
                <a:t>It's called, as I understand it...  </a:t>
              </a:r>
              <a:r>
                <a:rPr lang="en-US" sz="2000" dirty="0" err="1"/>
                <a:t>Horcruxes</a:t>
              </a:r>
              <a:r>
                <a:rPr lang="en-US" sz="2000" dirty="0"/>
                <a:t>.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Process pairs </a:t>
            </a:r>
            <a:r>
              <a:rPr lang="mr-IN" sz="2400" b="1" dirty="0"/>
              <a:t>–</a:t>
            </a:r>
            <a:r>
              <a:rPr lang="en-US" sz="2400" b="1" dirty="0"/>
              <a:t> a common pattern to restore state</a:t>
            </a:r>
          </a:p>
        </p:txBody>
      </p:sp>
    </p:spTree>
    <p:extLst>
      <p:ext uri="{BB962C8B-B14F-4D97-AF65-F5344CB8AC3E}">
        <p14:creationId xmlns:p14="http://schemas.microsoft.com/office/powerpoint/2010/main" val="51263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257800" y="5265282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CPU Core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240982" y="348704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51" name="Flowchart: Direct Access Storage 50"/>
          <p:cNvSpPr/>
          <p:nvPr/>
        </p:nvSpPr>
        <p:spPr>
          <a:xfrm>
            <a:off x="5524500" y="4516222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74723" y="34856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05917" y="348416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93171" y="2574079"/>
            <a:ext cx="182880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25638" y="2878879"/>
            <a:ext cx="182880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58106" y="2723603"/>
            <a:ext cx="182880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37262" y="788307"/>
            <a:ext cx="1387315" cy="1765007"/>
            <a:chOff x="3513261" y="788306"/>
            <a:chExt cx="1387315" cy="1765007"/>
          </a:xfrm>
        </p:grpSpPr>
        <p:sp>
          <p:nvSpPr>
            <p:cNvPr id="2" name="Rectangle 1"/>
            <p:cNvSpPr/>
            <p:nvPr/>
          </p:nvSpPr>
          <p:spPr>
            <a:xfrm>
              <a:off x="3733800" y="1885487"/>
              <a:ext cx="976583" cy="66782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receive</a:t>
              </a:r>
            </a:p>
          </p:txBody>
        </p:sp>
        <p:pic>
          <p:nvPicPr>
            <p:cNvPr id="3" name="Picture 2" descr="LS012477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3261" y="788306"/>
              <a:ext cx="1387315" cy="1296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50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090" y="567560"/>
            <a:ext cx="10993820" cy="5686096"/>
          </a:xfrm>
          <a:solidFill>
            <a:srgbClr val="0088FF"/>
          </a:solidFill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 **** ERLANG/OTP </a:t>
            </a:r>
            <a:r>
              <a:rPr lang="mr-IN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[64-bit] [smp:4:4]</a:t>
            </a: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****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16G RAM SYSTEM   14891M ELIXIR BYTES FREE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READY.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FUNCTIONALCONF 2017 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TWITTER @BRYAN_HUNTER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LOAD "ELIXIR BY THE BELLYFUL",8,1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SEARCHING FOR ELIXIR BY THE BELLYFUL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035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257800" y="5265282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CPU Core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240982" y="348704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51" name="Flowchart: Direct Access Storage 50"/>
          <p:cNvSpPr/>
          <p:nvPr/>
        </p:nvSpPr>
        <p:spPr>
          <a:xfrm>
            <a:off x="5524500" y="4516222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293171" y="2574079"/>
            <a:ext cx="182880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05917" y="348416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*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158106" y="2723603"/>
            <a:ext cx="182880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37262" y="788307"/>
            <a:ext cx="1387315" cy="3066629"/>
            <a:chOff x="3513261" y="788306"/>
            <a:chExt cx="1387315" cy="3066629"/>
          </a:xfrm>
        </p:grpSpPr>
        <p:sp>
          <p:nvSpPr>
            <p:cNvPr id="30" name="Rectangle 29"/>
            <p:cNvSpPr/>
            <p:nvPr/>
          </p:nvSpPr>
          <p:spPr>
            <a:xfrm>
              <a:off x="4150723" y="3485603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+mj-lt"/>
                </a:rPr>
                <a:t>*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01638" y="2878879"/>
              <a:ext cx="182880" cy="608162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513261" y="788306"/>
              <a:ext cx="1387315" cy="1765007"/>
              <a:chOff x="3513261" y="788306"/>
              <a:chExt cx="1387315" cy="176500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733800" y="1885487"/>
                <a:ext cx="976583" cy="66782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receive</a:t>
                </a:r>
              </a:p>
            </p:txBody>
          </p:sp>
          <p:pic>
            <p:nvPicPr>
              <p:cNvPr id="3" name="Picture 2" descr="LS012477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3261" y="788306"/>
                <a:ext cx="1387315" cy="12965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429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3734E-7 -1.10725E-6 L 0.38798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15769 -0.00116 " pathEditMode="relative" ptsTypes="AA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15769 -0.00116 " pathEditMode="relative" ptsTypes="AA">
                                      <p:cBhvr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47188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90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0052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47188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90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Scheduler migration : a game of balancing and compaction</a:t>
            </a:r>
          </a:p>
        </p:txBody>
      </p:sp>
    </p:spTree>
    <p:extLst>
      <p:ext uri="{BB962C8B-B14F-4D97-AF65-F5344CB8AC3E}">
        <p14:creationId xmlns:p14="http://schemas.microsoft.com/office/powerpoint/2010/main" val="693583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47188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0"/>
            <a:ext cx="64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89" y="2362200"/>
            <a:ext cx="52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Compaction for energy saving &amp; memory locality</a:t>
            </a:r>
          </a:p>
        </p:txBody>
      </p:sp>
    </p:spTree>
    <p:extLst>
      <p:ext uri="{BB962C8B-B14F-4D97-AF65-F5344CB8AC3E}">
        <p14:creationId xmlns:p14="http://schemas.microsoft.com/office/powerpoint/2010/main" val="1302047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47188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0"/>
            <a:ext cx="64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89" y="2362200"/>
            <a:ext cx="52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Compaction for energy saving &amp; memory locality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61722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 stealing!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766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Busy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244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Busy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2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0" y="2362200"/>
            <a:ext cx="8763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47188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0"/>
            <a:ext cx="64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89" y="2362200"/>
            <a:ext cx="52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Compaction for energy saving &amp; memory locality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61722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 stealing!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766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Busy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244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Busy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201892" y="1728833"/>
            <a:ext cx="684809" cy="5917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7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02262" y="2617430"/>
            <a:ext cx="8763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47188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0"/>
            <a:ext cx="64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345454" y="2635071"/>
            <a:ext cx="52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Compaction for energy saving &amp; memory locality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61722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 stealing!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766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Busy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244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Busy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47188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1"/>
            <a:ext cx="6445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Compaction for energy saving &amp; memory locality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61722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Busy 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766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Busy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244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Busy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620001" y="1440205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Sleepy</a:t>
            </a:r>
            <a:br>
              <a:rPr lang="en-US" dirty="0"/>
            </a:b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4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47188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90" y="23622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3880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53245" y="1812460"/>
            <a:ext cx="7594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/>
              <a:t>*****</a:t>
            </a:r>
            <a:br>
              <a:rPr lang="en-US" dirty="0"/>
            </a:br>
            <a:r>
              <a:rPr lang="en-US" dirty="0"/>
              <a:t>*****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90" y="23622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Scheduler migration : balance to prevent overburden</a:t>
            </a:r>
          </a:p>
        </p:txBody>
      </p:sp>
    </p:spTree>
    <p:extLst>
      <p:ext uri="{BB962C8B-B14F-4D97-AF65-F5344CB8AC3E}">
        <p14:creationId xmlns:p14="http://schemas.microsoft.com/office/powerpoint/2010/main" val="54324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090" y="567560"/>
            <a:ext cx="10993820" cy="5686096"/>
          </a:xfrm>
          <a:solidFill>
            <a:srgbClr val="0088FF"/>
          </a:solidFill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 **** ERLANG/OTP </a:t>
            </a:r>
            <a:r>
              <a:rPr lang="mr-IN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[64-bit] [smp:4:4]</a:t>
            </a: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****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16G RAM SYSTEM   14891M ELIXIR BYTES FREE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READY.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FUNCTIONALCONF 2017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TWITTER @BRYAN_HUNTER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LOAD "ELIXIR BY THE BELLYFUL",8,1 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SEARCHING FOR ELIXIR BY THE BELLYFUL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LOADING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</p:txBody>
      </p:sp>
      <p:pic>
        <p:nvPicPr>
          <p:cNvPr id="2" name="c1541ii-ini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1903" y="693244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7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90" y="23622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0756" y="1246450"/>
            <a:ext cx="1551444" cy="13600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Scheduler migration : balance to prevent overburden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53245" y="1812460"/>
            <a:ext cx="7594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/>
              <a:t>*****</a:t>
            </a:r>
            <a:br>
              <a:rPr lang="en-US" dirty="0"/>
            </a:br>
            <a:r>
              <a:rPr lang="en-US" dirty="0"/>
              <a:t>*****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56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0756" y="1246450"/>
            <a:ext cx="1551444" cy="136003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453245" y="1749273"/>
            <a:ext cx="759493" cy="6129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90" y="23622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Scheduler migration : balance to prevent overburden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53245" y="1812460"/>
            <a:ext cx="7594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/>
              <a:t>*****</a:t>
            </a:r>
            <a:br>
              <a:rPr lang="en-US" dirty="0"/>
            </a:br>
            <a:r>
              <a:rPr lang="en-US" dirty="0"/>
              <a:t>*****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7620001" y="118838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 stealing!</a:t>
            </a:r>
          </a:p>
        </p:txBody>
      </p:sp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>
            <a:off x="4419602" y="1628555"/>
            <a:ext cx="3200399" cy="2984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59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780600" y="2362200"/>
            <a:ext cx="759493" cy="6129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90" y="2362201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13706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Scheduler migration : balance to prevent overburden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53245" y="1812460"/>
            <a:ext cx="7594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lang="en-US" dirty="0"/>
              <a:t>*****</a:t>
            </a:r>
            <a:br>
              <a:rPr lang="en-US" dirty="0"/>
            </a:br>
            <a:r>
              <a:rPr lang="en-US" dirty="0"/>
              <a:t>*****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7620001" y="118838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work stealing!</a:t>
            </a:r>
          </a:p>
        </p:txBody>
      </p:sp>
    </p:spTree>
    <p:extLst>
      <p:ext uri="{BB962C8B-B14F-4D97-AF65-F5344CB8AC3E}">
        <p14:creationId xmlns:p14="http://schemas.microsoft.com/office/powerpoint/2010/main" val="174552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447188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620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2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724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276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+mj-lt"/>
              </a:rPr>
              <a:t>Core</a:t>
            </a:r>
          </a:p>
        </p:txBody>
      </p:sp>
      <p:sp>
        <p:nvSpPr>
          <p:cNvPr id="23" name="Flowchart: Direct Access Storage 22"/>
          <p:cNvSpPr/>
          <p:nvPr/>
        </p:nvSpPr>
        <p:spPr>
          <a:xfrm>
            <a:off x="3543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94989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4991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42790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6438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0590" y="2362201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*****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7886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50649" y="2018387"/>
            <a:ext cx="6871498" cy="2587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2800" dirty="0"/>
              <a:t>massive concurrency </a:t>
            </a:r>
            <a:br>
              <a:rPr lang="en-US" sz="2800" dirty="0"/>
            </a:br>
            <a:r>
              <a:rPr lang="en-US" sz="2800" dirty="0"/>
              <a:t>preemptive multitasking  </a:t>
            </a:r>
          </a:p>
          <a:p>
            <a:pPr algn="ctr"/>
            <a:r>
              <a:rPr lang="en-US" sz="2800" dirty="0"/>
              <a:t>soft real-time</a:t>
            </a:r>
            <a:br>
              <a:rPr lang="en-US" sz="2800" dirty="0"/>
            </a:br>
            <a:r>
              <a:rPr lang="en-US" sz="2800" dirty="0"/>
              <a:t> low latency over raw throughput</a:t>
            </a:r>
          </a:p>
        </p:txBody>
      </p:sp>
    </p:spTree>
    <p:extLst>
      <p:ext uri="{BB962C8B-B14F-4D97-AF65-F5344CB8AC3E}">
        <p14:creationId xmlns:p14="http://schemas.microsoft.com/office/powerpoint/2010/main" val="153990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07938" y="2500132"/>
            <a:ext cx="10884061" cy="28004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4000" dirty="0"/>
              <a:t>The performance of a concurrent language </a:t>
            </a:r>
            <a:br>
              <a:rPr lang="en-US" sz="4000" dirty="0"/>
            </a:br>
            <a:r>
              <a:rPr lang="en-US" sz="4000" dirty="0"/>
              <a:t>is predicated by three things: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the context-switching time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the message passing time, and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the time to create a process.</a:t>
            </a:r>
            <a:br>
              <a:rPr lang="en-US" sz="4000" dirty="0"/>
            </a:br>
            <a:endParaRPr lang="en-US" sz="4000" dirty="0"/>
          </a:p>
          <a:p>
            <a:r>
              <a:rPr lang="en-US" sz="3600" dirty="0"/>
              <a:t> 	</a:t>
            </a:r>
            <a:r>
              <a:rPr lang="en-US" sz="2800" dirty="0"/>
              <a:t>	- Mike Williams (co-inventor or </a:t>
            </a:r>
            <a:r>
              <a:rPr lang="en-US" sz="2800" dirty="0" err="1"/>
              <a:t>Erlang</a:t>
            </a:r>
            <a:r>
              <a:rPr lang="en-US" sz="28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5762"/>
            <a:ext cx="12192000" cy="48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4582"/>
            <a:ext cx="12192000" cy="486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672" y="4585217"/>
            <a:ext cx="6574736" cy="2035893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722081" y="286135"/>
            <a:ext cx="91014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bryanhunter</a:t>
            </a:r>
            <a:r>
              <a:rPr lang="en-US" sz="3200" dirty="0"/>
              <a:t>/elixir-by-the-bellyful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054064" y="1284523"/>
            <a:ext cx="4032536" cy="379177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17464" y="2030189"/>
            <a:ext cx="9633236" cy="484411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6081" y="3199106"/>
            <a:ext cx="3272319" cy="484411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3063" y="4368023"/>
            <a:ext cx="1725680" cy="470677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0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Simplified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487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056555" cy="682327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875520" y="-19745"/>
            <a:ext cx="231648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>
                <a:solidFill>
                  <a:schemeClr val="bg1"/>
                </a:solidFill>
              </a:rPr>
              <a:t>nodes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616" y="1"/>
            <a:ext cx="6049384" cy="335638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616" y="3451434"/>
            <a:ext cx="6049384" cy="3371840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82880" rIns="182880" bIns="18288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 ▊</a:t>
            </a:r>
          </a:p>
          <a:p>
            <a:endParaRPr lang="en-US" sz="20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07067" y="1290283"/>
            <a:ext cx="7577866" cy="4282178"/>
          </a:xfrm>
          <a:solidFill>
            <a:schemeClr val="accent3"/>
          </a:solidFill>
        </p:spPr>
        <p:txBody>
          <a:bodyPr>
            <a:noAutofit/>
          </a:bodyPr>
          <a:lstStyle/>
          <a:p>
            <a:pPr algn="ctr"/>
            <a:r>
              <a:rPr lang="en-US" sz="8000" b="1" i="1" dirty="0"/>
              <a:t>Time for a </a:t>
            </a:r>
            <a:br>
              <a:rPr lang="en-US" sz="8000" b="1" i="1" dirty="0"/>
            </a:br>
            <a:r>
              <a:rPr lang="en-US" sz="8000" b="1" i="1" dirty="0"/>
              <a:t>demo?</a:t>
            </a:r>
          </a:p>
        </p:txBody>
      </p:sp>
    </p:spTree>
    <p:extLst>
      <p:ext uri="{BB962C8B-B14F-4D97-AF65-F5344CB8AC3E}">
        <p14:creationId xmlns:p14="http://schemas.microsoft.com/office/powerpoint/2010/main" val="13837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rt 7"/>
          <p:cNvSpPr/>
          <p:nvPr/>
        </p:nvSpPr>
        <p:spPr>
          <a:xfrm>
            <a:off x="8290558" y="4722054"/>
            <a:ext cx="1270781" cy="1087902"/>
          </a:xfrm>
          <a:prstGeom prst="heart">
            <a:avLst/>
          </a:prstGeom>
          <a:solidFill>
            <a:srgbClr val="FF898F">
              <a:alpha val="70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glow rad="635000">
              <a:srgbClr val="FF6600">
                <a:alpha val="31000"/>
              </a:srgbClr>
            </a:glow>
            <a:softEdge rad="6477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  <a:sp3d extrusionH="12700" contourW="12700" prstMaterial="translucentPowder">
              <a:extrusionClr>
                <a:srgbClr val="FF898F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en-US" sz="200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O    T </a:t>
            </a:r>
            <a:br>
              <a:rPr lang="en-US" sz="2000" dirty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</a:br>
            <a:r>
              <a:rPr lang="en-US" sz="2000" dirty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P</a:t>
            </a:r>
          </a:p>
        </p:txBody>
      </p:sp>
      <p:sp>
        <p:nvSpPr>
          <p:cNvPr id="5" name="Rectangle 4"/>
          <p:cNvSpPr/>
          <p:nvPr/>
        </p:nvSpPr>
        <p:spPr>
          <a:xfrm rot="5246542">
            <a:off x="1593685" y="3866042"/>
            <a:ext cx="2932709" cy="746538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tx1">
                <a:alpha val="40000"/>
              </a:schemeClr>
            </a:solidFill>
          </a:ln>
          <a:effectLst>
            <a:outerShdw blurRad="317500" dist="114300" dir="2700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768EBC"/>
                </a:solidFill>
                <a:effectLst>
                  <a:glow rad="279400">
                    <a:srgbClr val="DAE0FF">
                      <a:alpha val="60000"/>
                    </a:srgbClr>
                  </a:glow>
                  <a:outerShdw blurRad="123825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pperplate Gothic Bold"/>
                <a:cs typeface="Copperplate Gothic Bold"/>
              </a:rPr>
              <a:t>Erlang 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253" y="0"/>
            <a:ext cx="933032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60000">
            <a:off x="4979785" y="3367086"/>
            <a:ext cx="2112482" cy="1384066"/>
          </a:xfrm>
          <a:prstGeom prst="rect">
            <a:avLst/>
          </a:prstGeom>
          <a:solidFill>
            <a:schemeClr val="bg2">
              <a:lumMod val="75000"/>
              <a:alpha val="58000"/>
            </a:schemeClr>
          </a:solidFill>
          <a:ln>
            <a:solidFill>
              <a:schemeClr val="tx1">
                <a:alpha val="40000"/>
              </a:schemeClr>
            </a:solidFill>
          </a:ln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lnSpc>
                <a:spcPct val="60000"/>
              </a:lnSpc>
            </a:pPr>
            <a:r>
              <a:rPr lang="en-US" sz="800" i="1" dirty="0">
                <a:solidFill>
                  <a:srgbClr val="007400"/>
                </a:solidFill>
                <a:latin typeface="Engravers MT"/>
                <a:cs typeface="Copperplate Gothic Bold"/>
              </a:rPr>
              <a:t>tincture of </a:t>
            </a: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  <a:t>+ Erlang + Ruby</a:t>
            </a: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  <a:t>+ Clojure + F#</a:t>
            </a:r>
            <a:br>
              <a:rPr lang="en-US" sz="1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2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>
                <a:solidFill>
                  <a:srgbClr val="004300"/>
                </a:solidFill>
                <a:latin typeface="Engravers MT"/>
                <a:cs typeface="Copperplate Gothic Bold"/>
              </a:rPr>
              <a:t>Language</a:t>
            </a:r>
            <a:br>
              <a:rPr lang="en-US" sz="2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2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100" i="1" dirty="0">
                <a:solidFill>
                  <a:srgbClr val="007400"/>
                </a:solidFill>
                <a:latin typeface="Engravers MT"/>
                <a:cs typeface="Copperplate Gothic Bold"/>
              </a:rPr>
              <a:t>Invigorating</a:t>
            </a:r>
            <a:endParaRPr lang="en-US" sz="1200" dirty="0">
              <a:solidFill>
                <a:srgbClr val="007400"/>
              </a:solidFill>
              <a:latin typeface="Engravers MT"/>
              <a:cs typeface="Copperplate Gothic Bold"/>
            </a:endParaRPr>
          </a:p>
        </p:txBody>
      </p:sp>
      <p:sp>
        <p:nvSpPr>
          <p:cNvPr id="2" name="Down Arrow 1"/>
          <p:cNvSpPr/>
          <p:nvPr/>
        </p:nvSpPr>
        <p:spPr>
          <a:xfrm rot="2938616">
            <a:off x="10050690" y="3887134"/>
            <a:ext cx="644446" cy="725522"/>
          </a:xfrm>
          <a:prstGeom prst="downArrow">
            <a:avLst>
              <a:gd name="adj1" fmla="val 36402"/>
              <a:gd name="adj2" fmla="val 45468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5794" y="6260699"/>
            <a:ext cx="311335" cy="3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72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Safety &amp; fault-tolerance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090" y="567560"/>
            <a:ext cx="10993820" cy="5686096"/>
          </a:xfrm>
          <a:solidFill>
            <a:srgbClr val="0088FF"/>
          </a:solidFill>
        </p:spPr>
        <p:txBody>
          <a:bodyPr>
            <a:normAutofit/>
          </a:bodyPr>
          <a:lstStyle/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 **** ERLANG/OTP </a:t>
            </a:r>
            <a:r>
              <a:rPr lang="mr-IN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[64-bit] [smp:4:4]</a:t>
            </a: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****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   16G RAM SYSTEM   14891M ELIXIR BYTES FREE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READY.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FUNCTIONALCONF 2017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# TWITTER @BRYAN_HUNTER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LOAD "ELIXIR BY THE BELLYFUL",8,1 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SEARCHING FOR ELIXIR BY THE BELLYFUL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LOADING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READY.</a:t>
            </a:r>
            <a:br>
              <a:rPr lang="en-US" sz="18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</a:b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60FEFF"/>
              </a:solidFill>
              <a:latin typeface="C64 Pro Mono" charset="0"/>
              <a:ea typeface="C64 Pro Mono" charset="0"/>
              <a:cs typeface="C64 Pro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3283" y="3570264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▊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9090" y="35961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60FEFF"/>
                </a:solidFill>
                <a:latin typeface="C64 Pro Mono" charset="0"/>
                <a:ea typeface="C64 Pro Mono" charset="0"/>
                <a:cs typeface="C64 Pro Mono" charset="0"/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80327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1"/>
                            </p:stCondLst>
                            <p:childTnLst>
                              <p:par>
                                <p:cTn id="11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67503" y="4321504"/>
            <a:ext cx="4056994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503" y="2971800"/>
            <a:ext cx="4056994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Supervisor</a:t>
            </a:r>
          </a:p>
        </p:txBody>
      </p:sp>
      <p:sp>
        <p:nvSpPr>
          <p:cNvPr id="8" name="Rectangle 7"/>
          <p:cNvSpPr/>
          <p:nvPr/>
        </p:nvSpPr>
        <p:spPr>
          <a:xfrm>
            <a:off x="4067503" y="1622096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66087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006" y="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604837" y="228600"/>
            <a:ext cx="10668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defmodule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72AACA"/>
                </a:solidFill>
                <a:latin typeface="Monaco" charset="0"/>
              </a:rPr>
              <a:t>Chunko.Worker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use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B9A4B"/>
                </a:solidFill>
                <a:latin typeface="Monaco" charset="0"/>
              </a:rPr>
              <a:t>GenServer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dirty="0">
                <a:solidFill>
                  <a:srgbClr val="F8F8F8"/>
                </a:solidFill>
                <a:latin typeface="Monaco" charset="0"/>
              </a:rPr>
            </a:br>
            <a:r>
              <a:rPr lang="en-US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dirty="0">
                <a:solidFill>
                  <a:srgbClr val="798188"/>
                </a:solidFill>
                <a:latin typeface="Monaco" charset="0"/>
              </a:rPr>
              <a:t># Client API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72AACA"/>
                </a:solidFill>
                <a:latin typeface="Monaco" charset="0"/>
              </a:rPr>
              <a:t>start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()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B9A4B"/>
                </a:solidFill>
                <a:latin typeface="Monaco" charset="0"/>
              </a:rPr>
              <a:t>    </a:t>
            </a:r>
            <a:r>
              <a:rPr lang="en-US" dirty="0" err="1">
                <a:solidFill>
                  <a:srgbClr val="FB9A4B"/>
                </a:solidFill>
                <a:latin typeface="Monaco" charset="0"/>
              </a:rPr>
              <a:t>GenServer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.start_link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FB9A4B"/>
                </a:solidFill>
                <a:latin typeface="Monaco" charset="0"/>
              </a:rPr>
              <a:t>__MODULE__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[])</a:t>
            </a: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dirty="0">
                <a:solidFill>
                  <a:srgbClr val="F8F8F8"/>
                </a:solidFill>
                <a:latin typeface="Monaco" charset="0"/>
              </a:rPr>
            </a:br>
            <a:r>
              <a:rPr lang="en-US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72AACA"/>
                </a:solidFill>
                <a:latin typeface="Monaco" charset="0"/>
              </a:rPr>
              <a:t>bump_level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amount)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B9A4B"/>
                </a:solidFill>
                <a:latin typeface="Monaco" charset="0"/>
              </a:rPr>
              <a:t>    </a:t>
            </a:r>
            <a:r>
              <a:rPr lang="en-US" dirty="0" err="1">
                <a:solidFill>
                  <a:srgbClr val="FB9A4B"/>
                </a:solidFill>
                <a:latin typeface="Monaco" charset="0"/>
              </a:rPr>
              <a:t>GenServer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.call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amount})</a:t>
            </a: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dirty="0">
                <a:solidFill>
                  <a:srgbClr val="F8F8F8"/>
                </a:solidFill>
                <a:latin typeface="Monaco" charset="0"/>
              </a:rPr>
            </a:br>
            <a:r>
              <a:rPr lang="en-US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dirty="0">
                <a:solidFill>
                  <a:srgbClr val="798188"/>
                </a:solidFill>
                <a:latin typeface="Monaco" charset="0"/>
              </a:rPr>
              <a:t># Callbacks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72AACA"/>
                </a:solidFill>
                <a:latin typeface="Monaco" charset="0"/>
              </a:rPr>
              <a:t>init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(_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args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%{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0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dirty="0">
                <a:solidFill>
                  <a:srgbClr val="F8F8F8"/>
                </a:solidFill>
                <a:latin typeface="Monaco" charset="0"/>
              </a:rPr>
            </a:br>
            <a:r>
              <a:rPr lang="en-US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72AACA"/>
                </a:solidFill>
                <a:latin typeface="Monaco" charset="0"/>
              </a:rPr>
              <a:t>handle_call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amount}, _from, state)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8F8F8"/>
                </a:solidFill>
                <a:latin typeface="Monaco" charset="0"/>
              </a:rPr>
              <a:t>    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state.level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+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amount</a:t>
            </a:r>
          </a:p>
          <a:p>
            <a:r>
              <a:rPr lang="en-US" dirty="0">
                <a:solidFill>
                  <a:srgbClr val="F8F8F8"/>
                </a:solidFill>
                <a:latin typeface="Monaco" charset="0"/>
              </a:rPr>
              <a:t>    response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}</a:t>
            </a:r>
          </a:p>
          <a:p>
            <a:r>
              <a:rPr lang="en-US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:reply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response, %{state | 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466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344328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9" name="Rectangle 8"/>
          <p:cNvSpPr/>
          <p:nvPr/>
        </p:nvSpPr>
        <p:spPr>
          <a:xfrm>
            <a:off x="857904" y="2997200"/>
            <a:ext cx="2585381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client API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7905" y="4222750"/>
            <a:ext cx="2585382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callback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906" y="5448301"/>
            <a:ext cx="2585382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behaviour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857905" y="1771650"/>
            <a:ext cx="2585381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905745" y="692150"/>
            <a:ext cx="3455883" cy="1898730"/>
            <a:chOff x="3924300" y="666750"/>
            <a:chExt cx="3455883" cy="1898730"/>
          </a:xfrm>
        </p:grpSpPr>
        <p:sp>
          <p:nvSpPr>
            <p:cNvPr id="14" name="Rectangle 13"/>
            <p:cNvSpPr/>
            <p:nvPr/>
          </p:nvSpPr>
          <p:spPr>
            <a:xfrm>
              <a:off x="3924300" y="1621313"/>
              <a:ext cx="3455883" cy="94416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Ins="457200" rtlCol="0" anchor="ctr"/>
            <a:lstStyle/>
            <a:p>
              <a:pPr algn="r"/>
              <a:r>
                <a:rPr lang="mr-IN" sz="2400" dirty="0">
                  <a:latin typeface="Monaco" charset="0"/>
                  <a:ea typeface="Monaco" charset="0"/>
                  <a:cs typeface="Monaco" charset="0"/>
                </a:rPr>
                <a:t>#PID&lt;0.11</a:t>
              </a:r>
              <a:r>
                <a:rPr lang="en-US" sz="2400" dirty="0">
                  <a:latin typeface="Monaco" charset="0"/>
                  <a:ea typeface="Monaco" charset="0"/>
                  <a:cs typeface="Monaco" charset="0"/>
                </a:rPr>
                <a:t>3</a:t>
              </a:r>
              <a:r>
                <a:rPr lang="mr-IN" sz="2400" dirty="0">
                  <a:latin typeface="Monaco" charset="0"/>
                  <a:ea typeface="Monaco" charset="0"/>
                  <a:cs typeface="Monaco" charset="0"/>
                </a:rPr>
                <a:t>.0&gt;</a:t>
              </a:r>
              <a:endParaRPr lang="en-US" sz="2400" dirty="0"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55873" y="666750"/>
              <a:ext cx="17927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Process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721681" y="692150"/>
            <a:ext cx="3905670" cy="5702301"/>
            <a:chOff x="7629719" y="666750"/>
            <a:chExt cx="3905670" cy="5702301"/>
          </a:xfrm>
        </p:grpSpPr>
        <p:sp>
          <p:nvSpPr>
            <p:cNvPr id="16" name="TextBox 15"/>
            <p:cNvSpPr txBox="1"/>
            <p:nvPr/>
          </p:nvSpPr>
          <p:spPr>
            <a:xfrm>
              <a:off x="8659864" y="666750"/>
              <a:ext cx="18453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/>
                <a:t>Module</a:t>
              </a:r>
              <a:endParaRPr lang="en-US" sz="40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629719" y="1621314"/>
              <a:ext cx="3905669" cy="944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0" rIns="457200" rtlCol="0" anchor="ctr"/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iex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(1)&gt;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9720" y="2854007"/>
              <a:ext cx="3905669" cy="21816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0" rIns="457200" rtlCol="0" anchor="ctr"/>
            <a:lstStyle/>
            <a:p>
              <a:r>
                <a:rPr lang="en-US" sz="2800" dirty="0" err="1">
                  <a:solidFill>
                    <a:schemeClr val="tx1"/>
                  </a:solidFill>
                  <a:latin typeface="Monaco" charset="0"/>
                </a:rPr>
                <a:t>Chunko.Worker</a:t>
              </a:r>
              <a:endParaRPr lang="en-US" sz="28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38628" y="5313164"/>
              <a:ext cx="3896760" cy="1055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0" rIns="457200" rtlCol="0" anchor="ctr"/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GenServer</a:t>
              </a:r>
              <a:br>
                <a:rPr lang="en-US" sz="2800" dirty="0">
                  <a:latin typeface="Monaco" charset="0"/>
                  <a:ea typeface="Monaco" charset="0"/>
                  <a:cs typeface="Monaco" charset="0"/>
                </a:rPr>
              </a:br>
              <a:r>
                <a:rPr lang="en-US" sz="1600" dirty="0">
                  <a:latin typeface="Monaco" charset="0"/>
                  <a:ea typeface="Monaco" charset="0"/>
                  <a:cs typeface="Monaco" charset="0"/>
                </a:rPr>
                <a:t>(:</a:t>
              </a:r>
              <a:r>
                <a:rPr lang="en-US" sz="1600" dirty="0" err="1">
                  <a:latin typeface="Monaco" charset="0"/>
                  <a:ea typeface="Monaco" charset="0"/>
                  <a:cs typeface="Monaco" charset="0"/>
                </a:rPr>
                <a:t>gen_server</a:t>
              </a:r>
              <a:r>
                <a:rPr lang="en-US" sz="1600" dirty="0">
                  <a:latin typeface="Monaco" charset="0"/>
                  <a:ea typeface="Monaco" charset="0"/>
                  <a:cs typeface="Monaco" charset="0"/>
                </a:rPr>
                <a:t>, :gen)</a:t>
              </a:r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7309348" y="1890197"/>
            <a:ext cx="457200" cy="45720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344328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9" name="Rectangle 8"/>
          <p:cNvSpPr/>
          <p:nvPr/>
        </p:nvSpPr>
        <p:spPr>
          <a:xfrm>
            <a:off x="857904" y="2997200"/>
            <a:ext cx="2585381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client API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7905" y="4222750"/>
            <a:ext cx="2585382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callback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906" y="5448301"/>
            <a:ext cx="2585382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behaviour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857905" y="1771650"/>
            <a:ext cx="2585381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21681" y="692150"/>
            <a:ext cx="3905670" cy="5702301"/>
            <a:chOff x="7629719" y="666750"/>
            <a:chExt cx="3905670" cy="5702301"/>
          </a:xfrm>
        </p:grpSpPr>
        <p:sp>
          <p:nvSpPr>
            <p:cNvPr id="16" name="TextBox 15"/>
            <p:cNvSpPr txBox="1"/>
            <p:nvPr/>
          </p:nvSpPr>
          <p:spPr>
            <a:xfrm>
              <a:off x="8659864" y="666750"/>
              <a:ext cx="18453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/>
                <a:t>Module</a:t>
              </a:r>
              <a:endParaRPr lang="en-US" sz="40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629719" y="1621314"/>
              <a:ext cx="3905669" cy="944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0" rIns="457200" rtlCol="0" anchor="ctr"/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iex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(1)&gt;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9720" y="2854007"/>
              <a:ext cx="3905669" cy="21816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0" rIns="457200" rtlCol="0" anchor="ctr"/>
            <a:lstStyle/>
            <a:p>
              <a:r>
                <a:rPr lang="en-US" sz="2800" dirty="0" err="1">
                  <a:solidFill>
                    <a:schemeClr val="tx1"/>
                  </a:solidFill>
                  <a:latin typeface="Monaco" charset="0"/>
                </a:rPr>
                <a:t>Chunko.Worker</a:t>
              </a:r>
              <a:endParaRPr lang="en-US" sz="28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38628" y="5313164"/>
              <a:ext cx="3896760" cy="1055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0" rIns="457200" rtlCol="0" anchor="ctr"/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GenServer</a:t>
              </a:r>
              <a:br>
                <a:rPr lang="en-US" sz="2800" dirty="0">
                  <a:latin typeface="Monaco" charset="0"/>
                  <a:ea typeface="Monaco" charset="0"/>
                  <a:cs typeface="Monaco" charset="0"/>
                </a:rPr>
              </a:br>
              <a:r>
                <a:rPr lang="en-US" sz="1600" dirty="0">
                  <a:latin typeface="Monaco" charset="0"/>
                  <a:ea typeface="Monaco" charset="0"/>
                  <a:cs typeface="Monaco" charset="0"/>
                </a:rPr>
                <a:t>(:</a:t>
              </a:r>
              <a:r>
                <a:rPr lang="en-US" sz="1600" dirty="0" err="1">
                  <a:latin typeface="Monaco" charset="0"/>
                  <a:ea typeface="Monaco" charset="0"/>
                  <a:cs typeface="Monaco" charset="0"/>
                </a:rPr>
                <a:t>gen_server</a:t>
              </a:r>
              <a:r>
                <a:rPr lang="en-US" sz="1600" dirty="0">
                  <a:latin typeface="Monaco" charset="0"/>
                  <a:ea typeface="Monaco" charset="0"/>
                  <a:cs typeface="Monaco" charset="0"/>
                </a:rPr>
                <a:t>, :gen)</a:t>
              </a:r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7905745" y="4111763"/>
            <a:ext cx="3455883" cy="2282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457200" rtlCol="0" anchor="ctr"/>
          <a:lstStyle/>
          <a:p>
            <a:pPr algn="r"/>
            <a:r>
              <a:rPr lang="mr-IN" sz="2400" dirty="0">
                <a:latin typeface="Monaco" charset="0"/>
                <a:ea typeface="Monaco" charset="0"/>
                <a:cs typeface="Monaco" charset="0"/>
              </a:rPr>
              <a:t>#PID&lt;0.11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mr-IN" sz="2400" dirty="0">
                <a:latin typeface="Monaco" charset="0"/>
                <a:ea typeface="Monaco" charset="0"/>
                <a:cs typeface="Monaco" charset="0"/>
              </a:rPr>
              <a:t>.0&gt;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05745" y="1629450"/>
            <a:ext cx="3455883" cy="2211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457200" rtlCol="0" anchor="ctr"/>
          <a:lstStyle/>
          <a:p>
            <a:pPr algn="r"/>
            <a:r>
              <a:rPr lang="mr-IN" sz="2400" dirty="0">
                <a:latin typeface="Monaco" charset="0"/>
                <a:ea typeface="Monaco" charset="0"/>
                <a:cs typeface="Monaco" charset="0"/>
              </a:rPr>
              <a:t>#PID&lt;0.11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mr-IN" sz="2400" dirty="0">
                <a:latin typeface="Monaco" charset="0"/>
                <a:ea typeface="Monaco" charset="0"/>
                <a:cs typeface="Monaco" charset="0"/>
              </a:rPr>
              <a:t>.0&gt;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37318" y="692150"/>
            <a:ext cx="1792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Process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222405" y="2790392"/>
            <a:ext cx="2639387" cy="1055941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start</a:t>
            </a:r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6222405" y="5326459"/>
            <a:ext cx="2639387" cy="1055941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start_link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7309348" y="1890197"/>
            <a:ext cx="457200" cy="45720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dk1"/>
              </a:solidFill>
            </a:endParaRPr>
          </a:p>
        </p:txBody>
      </p:sp>
      <p:cxnSp>
        <p:nvCxnSpPr>
          <p:cNvPr id="6" name="Straight Arrow Connector 5"/>
          <p:cNvCxnSpPr>
            <a:endCxn id="30" idx="0"/>
          </p:cNvCxnSpPr>
          <p:nvPr/>
        </p:nvCxnSpPr>
        <p:spPr>
          <a:xfrm flipH="1">
            <a:off x="7542099" y="2362947"/>
            <a:ext cx="3199" cy="427445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tx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/>
          <p:cNvCxnSpPr>
            <a:endCxn id="32" idx="0"/>
          </p:cNvCxnSpPr>
          <p:nvPr/>
        </p:nvCxnSpPr>
        <p:spPr>
          <a:xfrm flipH="1">
            <a:off x="7542099" y="3836954"/>
            <a:ext cx="3200" cy="1489505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tx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Rounded Rectangle 32"/>
          <p:cNvSpPr/>
          <p:nvPr/>
        </p:nvSpPr>
        <p:spPr>
          <a:xfrm>
            <a:off x="6222405" y="4056729"/>
            <a:ext cx="2639387" cy="1055941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init</a:t>
            </a:r>
            <a:endParaRPr lang="en-US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7719172" y="5007275"/>
            <a:ext cx="6350" cy="339713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tx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73963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344328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9" name="Rectangle 8"/>
          <p:cNvSpPr/>
          <p:nvPr/>
        </p:nvSpPr>
        <p:spPr>
          <a:xfrm>
            <a:off x="857904" y="2997200"/>
            <a:ext cx="2585381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client API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7905" y="4222750"/>
            <a:ext cx="2585382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callback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7906" y="5448301"/>
            <a:ext cx="2585382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behaviour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857905" y="1771650"/>
            <a:ext cx="2585381" cy="723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caller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21681" y="692150"/>
            <a:ext cx="3905670" cy="5702301"/>
            <a:chOff x="7629719" y="666750"/>
            <a:chExt cx="3905670" cy="5702301"/>
          </a:xfrm>
        </p:grpSpPr>
        <p:sp>
          <p:nvSpPr>
            <p:cNvPr id="16" name="TextBox 15"/>
            <p:cNvSpPr txBox="1"/>
            <p:nvPr/>
          </p:nvSpPr>
          <p:spPr>
            <a:xfrm>
              <a:off x="8659864" y="666750"/>
              <a:ext cx="18453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/>
                <a:t>Module</a:t>
              </a:r>
              <a:endParaRPr lang="en-US" sz="4000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629719" y="1621314"/>
              <a:ext cx="3905669" cy="9441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0" rIns="457200" rtlCol="0" anchor="ctr"/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iex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(1)&gt;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29720" y="2854007"/>
              <a:ext cx="3905669" cy="21816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0" rIns="457200" rtlCol="0" anchor="ctr"/>
            <a:lstStyle/>
            <a:p>
              <a:r>
                <a:rPr lang="en-US" sz="2800" dirty="0" err="1">
                  <a:solidFill>
                    <a:schemeClr val="tx1"/>
                  </a:solidFill>
                  <a:latin typeface="Monaco" charset="0"/>
                </a:rPr>
                <a:t>Chunko.Worker</a:t>
              </a:r>
              <a:endParaRPr lang="en-US" sz="2800" dirty="0">
                <a:solidFill>
                  <a:schemeClr val="tx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38628" y="5313164"/>
              <a:ext cx="3896760" cy="1055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457200" rIns="457200" rtlCol="0" anchor="ctr"/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GenServer</a:t>
              </a:r>
              <a:br>
                <a:rPr lang="en-US" sz="2800" dirty="0">
                  <a:latin typeface="Monaco" charset="0"/>
                  <a:ea typeface="Monaco" charset="0"/>
                  <a:cs typeface="Monaco" charset="0"/>
                </a:rPr>
              </a:br>
              <a:r>
                <a:rPr lang="en-US" sz="1600" dirty="0">
                  <a:latin typeface="Monaco" charset="0"/>
                  <a:ea typeface="Monaco" charset="0"/>
                  <a:cs typeface="Monaco" charset="0"/>
                </a:rPr>
                <a:t>(:</a:t>
              </a:r>
              <a:r>
                <a:rPr lang="en-US" sz="1600" dirty="0" err="1">
                  <a:latin typeface="Monaco" charset="0"/>
                  <a:ea typeface="Monaco" charset="0"/>
                  <a:cs typeface="Monaco" charset="0"/>
                </a:rPr>
                <a:t>gen_server</a:t>
              </a:r>
              <a:r>
                <a:rPr lang="en-US" sz="1600" dirty="0">
                  <a:latin typeface="Monaco" charset="0"/>
                  <a:ea typeface="Monaco" charset="0"/>
                  <a:cs typeface="Monaco" charset="0"/>
                </a:rPr>
                <a:t>, :gen)</a:t>
              </a:r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7905745" y="4111763"/>
            <a:ext cx="3455883" cy="2282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457200" rtlCol="0" anchor="ctr"/>
          <a:lstStyle/>
          <a:p>
            <a:pPr algn="r"/>
            <a:r>
              <a:rPr lang="mr-IN" sz="2400" dirty="0">
                <a:latin typeface="Monaco" charset="0"/>
                <a:ea typeface="Monaco" charset="0"/>
                <a:cs typeface="Monaco" charset="0"/>
              </a:rPr>
              <a:t>#PID&lt;0.11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5</a:t>
            </a:r>
            <a:r>
              <a:rPr lang="mr-IN" sz="2400" dirty="0">
                <a:latin typeface="Monaco" charset="0"/>
                <a:ea typeface="Monaco" charset="0"/>
                <a:cs typeface="Monaco" charset="0"/>
              </a:rPr>
              <a:t>.0&gt;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05745" y="1629450"/>
            <a:ext cx="3455883" cy="2211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457200" rtlCol="0" anchor="ctr"/>
          <a:lstStyle/>
          <a:p>
            <a:pPr algn="r"/>
            <a:r>
              <a:rPr lang="mr-IN" sz="2400" dirty="0">
                <a:latin typeface="Monaco" charset="0"/>
                <a:ea typeface="Monaco" charset="0"/>
                <a:cs typeface="Monaco" charset="0"/>
              </a:rPr>
              <a:t>#PID&lt;0.11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3</a:t>
            </a:r>
            <a:r>
              <a:rPr lang="mr-IN" sz="2400" dirty="0">
                <a:latin typeface="Monaco" charset="0"/>
                <a:ea typeface="Monaco" charset="0"/>
                <a:cs typeface="Monaco" charset="0"/>
              </a:rPr>
              <a:t>.0&gt;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37318" y="692150"/>
            <a:ext cx="1792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Process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222405" y="2790392"/>
            <a:ext cx="2639387" cy="1055941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start</a:t>
            </a:r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6222405" y="5326459"/>
            <a:ext cx="2639387" cy="1055941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start_link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7309348" y="1890197"/>
            <a:ext cx="457200" cy="457200"/>
          </a:xfrm>
          <a:prstGeom prst="ellipse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dk1"/>
              </a:solidFill>
            </a:endParaRPr>
          </a:p>
        </p:txBody>
      </p:sp>
      <p:cxnSp>
        <p:nvCxnSpPr>
          <p:cNvPr id="6" name="Straight Arrow Connector 5"/>
          <p:cNvCxnSpPr>
            <a:endCxn id="30" idx="0"/>
          </p:cNvCxnSpPr>
          <p:nvPr/>
        </p:nvCxnSpPr>
        <p:spPr>
          <a:xfrm flipH="1">
            <a:off x="7542099" y="2362947"/>
            <a:ext cx="3199" cy="427445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tx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Straight Arrow Connector 34"/>
          <p:cNvCxnSpPr>
            <a:endCxn id="32" idx="0"/>
          </p:cNvCxnSpPr>
          <p:nvPr/>
        </p:nvCxnSpPr>
        <p:spPr>
          <a:xfrm flipH="1">
            <a:off x="7542099" y="3836954"/>
            <a:ext cx="3200" cy="1489505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tx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Rounded Rectangle 32"/>
          <p:cNvSpPr/>
          <p:nvPr/>
        </p:nvSpPr>
        <p:spPr>
          <a:xfrm>
            <a:off x="6222405" y="4056729"/>
            <a:ext cx="2639387" cy="1055941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init</a:t>
            </a:r>
            <a:endParaRPr lang="en-US" sz="28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7719172" y="5007275"/>
            <a:ext cx="6350" cy="339713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tx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2" name="Rounded Rectangle 21"/>
          <p:cNvSpPr/>
          <p:nvPr/>
        </p:nvSpPr>
        <p:spPr>
          <a:xfrm>
            <a:off x="6374805" y="5478859"/>
            <a:ext cx="2639387" cy="1055941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set initial state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905745" y="5123725"/>
            <a:ext cx="0" cy="472282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tx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8200370" y="2637992"/>
            <a:ext cx="6350" cy="2846274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tx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Rounded Rectangle 30"/>
          <p:cNvSpPr/>
          <p:nvPr/>
        </p:nvSpPr>
        <p:spPr>
          <a:xfrm>
            <a:off x="6374804" y="1594525"/>
            <a:ext cx="2639387" cy="1055941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1"/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{:ok, &lt;0.115.0&gt;}</a:t>
            </a:r>
          </a:p>
        </p:txBody>
      </p:sp>
    </p:spTree>
    <p:extLst>
      <p:ext uri="{BB962C8B-B14F-4D97-AF65-F5344CB8AC3E}">
        <p14:creationId xmlns:p14="http://schemas.microsoft.com/office/powerpoint/2010/main" val="1840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006" y="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604837" y="228600"/>
            <a:ext cx="10668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defmodule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72AACA"/>
                </a:solidFill>
                <a:latin typeface="Monaco" charset="0"/>
              </a:rPr>
              <a:t>Chunko.Worker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use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B9A4B"/>
                </a:solidFill>
                <a:latin typeface="Monaco" charset="0"/>
              </a:rPr>
              <a:t>GenServer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dirty="0">
                <a:solidFill>
                  <a:srgbClr val="F8F8F8"/>
                </a:solidFill>
                <a:latin typeface="Monaco" charset="0"/>
              </a:rPr>
            </a:br>
            <a:r>
              <a:rPr lang="en-US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dirty="0">
                <a:solidFill>
                  <a:srgbClr val="798188"/>
                </a:solidFill>
                <a:latin typeface="Monaco" charset="0"/>
              </a:rPr>
              <a:t># Client API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72AACA"/>
                </a:solidFill>
                <a:latin typeface="Monaco" charset="0"/>
              </a:rPr>
              <a:t>start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()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B9A4B"/>
                </a:solidFill>
                <a:latin typeface="Monaco" charset="0"/>
              </a:rPr>
              <a:t>    </a:t>
            </a:r>
            <a:r>
              <a:rPr lang="en-US" dirty="0" err="1">
                <a:solidFill>
                  <a:srgbClr val="FB9A4B"/>
                </a:solidFill>
                <a:latin typeface="Monaco" charset="0"/>
              </a:rPr>
              <a:t>GenServer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.start_link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FB9A4B"/>
                </a:solidFill>
                <a:latin typeface="Monaco" charset="0"/>
              </a:rPr>
              <a:t>__MODULE__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[])</a:t>
            </a: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dirty="0">
                <a:solidFill>
                  <a:srgbClr val="F8F8F8"/>
                </a:solidFill>
                <a:latin typeface="Monaco" charset="0"/>
              </a:rPr>
            </a:br>
            <a:r>
              <a:rPr lang="en-US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72AACA"/>
                </a:solidFill>
                <a:latin typeface="Monaco" charset="0"/>
              </a:rPr>
              <a:t>bump_level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amount)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B9A4B"/>
                </a:solidFill>
                <a:latin typeface="Monaco" charset="0"/>
              </a:rPr>
              <a:t>    </a:t>
            </a:r>
            <a:r>
              <a:rPr lang="en-US" dirty="0" err="1">
                <a:solidFill>
                  <a:srgbClr val="FB9A4B"/>
                </a:solidFill>
                <a:latin typeface="Monaco" charset="0"/>
              </a:rPr>
              <a:t>GenServer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.call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amount})</a:t>
            </a: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4837" y="3506868"/>
            <a:ext cx="93106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dirty="0">
                <a:solidFill>
                  <a:srgbClr val="798188"/>
                </a:solidFill>
                <a:latin typeface="Monaco" charset="0"/>
              </a:rPr>
              <a:t># Callbacks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72AACA"/>
                </a:solidFill>
                <a:latin typeface="Monaco" charset="0"/>
              </a:rPr>
              <a:t>init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(_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args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)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%{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0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dirty="0">
                <a:solidFill>
                  <a:srgbClr val="F8F8F8"/>
                </a:solidFill>
                <a:latin typeface="Monaco" charset="0"/>
              </a:rPr>
            </a:br>
            <a:r>
              <a:rPr lang="en-US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72AACA"/>
                </a:solidFill>
                <a:latin typeface="Monaco" charset="0"/>
              </a:rPr>
              <a:t>handle_call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({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amount}, _from, state)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8F8F8"/>
                </a:solidFill>
                <a:latin typeface="Monaco" charset="0"/>
              </a:rPr>
              <a:t>    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state.level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+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amount</a:t>
            </a:r>
          </a:p>
          <a:p>
            <a:r>
              <a:rPr lang="en-US" dirty="0">
                <a:solidFill>
                  <a:srgbClr val="F8F8F8"/>
                </a:solidFill>
                <a:latin typeface="Monaco" charset="0"/>
              </a:rPr>
              <a:t>    response </a:t>
            </a:r>
            <a:r>
              <a:rPr lang="en-US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}</a:t>
            </a:r>
          </a:p>
          <a:p>
            <a:r>
              <a:rPr lang="en-US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:reply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, response, %{state | </a:t>
            </a:r>
            <a:r>
              <a:rPr lang="en-US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dirty="0">
                <a:solidFill>
                  <a:srgbClr val="FA9A4B"/>
                </a:solidFill>
                <a:latin typeface="Monaco" charset="0"/>
              </a:rPr>
              <a:t>end</a:t>
            </a:r>
            <a:endParaRPr lang="en-US" dirty="0">
              <a:solidFill>
                <a:srgbClr val="F8F8F8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5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2.22222E-6 L 0.12396 2.22222E-6 L 0.12396 0.00023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006" y="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456258" y="-822063"/>
            <a:ext cx="10668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8F8F8"/>
                </a:solidFill>
                <a:latin typeface="Monaco" charset="0"/>
              </a:rPr>
              <a:t>[])</a:t>
            </a:r>
          </a:p>
          <a:p>
            <a:r>
              <a:rPr lang="en-US" sz="28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sz="2800" dirty="0">
                <a:solidFill>
                  <a:srgbClr val="F8F8F8"/>
                </a:solidFill>
                <a:latin typeface="Monaco" charset="0"/>
              </a:rPr>
            </a:b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8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800" dirty="0" err="1">
                <a:solidFill>
                  <a:srgbClr val="72AACA"/>
                </a:solidFill>
                <a:latin typeface="Monaco" charset="0"/>
              </a:rPr>
              <a:t>bump_level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amount) </a:t>
            </a:r>
            <a:r>
              <a:rPr lang="en-US" sz="28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800" dirty="0">
                <a:solidFill>
                  <a:srgbClr val="FB9A4B"/>
                </a:solidFill>
                <a:latin typeface="Monaco" charset="0"/>
              </a:rPr>
              <a:t>    </a:t>
            </a:r>
            <a:r>
              <a:rPr lang="en-US" sz="2800" dirty="0" err="1">
                <a:solidFill>
                  <a:srgbClr val="FB9A4B"/>
                </a:solidFill>
                <a:latin typeface="Monaco" charset="0"/>
              </a:rPr>
              <a:t>GenServer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.call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{</a:t>
            </a:r>
            <a:r>
              <a:rPr lang="en-US" sz="2800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amount})</a:t>
            </a:r>
          </a:p>
          <a:p>
            <a:r>
              <a:rPr lang="en-US" sz="28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1027" y="2109494"/>
            <a:ext cx="1036795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600" dirty="0">
                <a:solidFill>
                  <a:srgbClr val="798188"/>
                </a:solidFill>
                <a:latin typeface="Monaco" charset="0"/>
              </a:rPr>
              <a:t># Callbacks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</a:t>
            </a:r>
            <a:r>
              <a:rPr lang="en-US" sz="26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72AACA"/>
                </a:solidFill>
                <a:latin typeface="Monaco" charset="0"/>
              </a:rPr>
              <a:t>init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(_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args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)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%{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0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sz="2600" dirty="0">
                <a:solidFill>
                  <a:srgbClr val="F8F8F8"/>
                </a:solidFill>
                <a:latin typeface="Monaco" charset="0"/>
              </a:rPr>
            </a:b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6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72AACA"/>
                </a:solidFill>
                <a:latin typeface="Monaco" charset="0"/>
              </a:rPr>
              <a:t>handle_call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({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amount}, _from, state)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state.level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+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amount</a:t>
            </a: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response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}</a:t>
            </a: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:reply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response, %{state | 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0543" y="2192302"/>
            <a:ext cx="231017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loop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3560" y="6006038"/>
            <a:ext cx="220888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update state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808056" y="4124762"/>
            <a:ext cx="186646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dispatch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8056" y="5065400"/>
            <a:ext cx="186646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 reply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0440" y="3132940"/>
            <a:ext cx="1830276" cy="599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receive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98375" y="2740942"/>
            <a:ext cx="0" cy="365877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95875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006" y="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456258" y="-822063"/>
            <a:ext cx="10668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F8F8F8"/>
                </a:solidFill>
                <a:latin typeface="Monaco" charset="0"/>
              </a:rPr>
              <a:t>[])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8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sz="2800" dirty="0">
                <a:solidFill>
                  <a:srgbClr val="F8F8F8"/>
                </a:solidFill>
                <a:latin typeface="Monaco" charset="0"/>
              </a:rPr>
            </a:b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8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800" dirty="0" err="1">
                <a:solidFill>
                  <a:srgbClr val="72AACA"/>
                </a:solidFill>
                <a:latin typeface="Monaco" charset="0"/>
              </a:rPr>
              <a:t>bump_level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amount) </a:t>
            </a:r>
            <a:r>
              <a:rPr lang="en-US" sz="28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800" dirty="0">
                <a:solidFill>
                  <a:srgbClr val="FB9A4B"/>
                </a:solidFill>
                <a:latin typeface="Monaco" charset="0"/>
              </a:rPr>
              <a:t>    </a:t>
            </a:r>
            <a:r>
              <a:rPr lang="en-US" sz="2800" dirty="0" err="1">
                <a:solidFill>
                  <a:srgbClr val="FB9A4B"/>
                </a:solidFill>
                <a:latin typeface="Monaco" charset="0"/>
              </a:rPr>
              <a:t>GenServer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.call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{</a:t>
            </a:r>
            <a:r>
              <a:rPr lang="en-US" sz="2800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amount})</a:t>
            </a:r>
          </a:p>
          <a:p>
            <a:r>
              <a:rPr lang="en-US" sz="28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1027" y="2109494"/>
            <a:ext cx="1036795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600" dirty="0">
                <a:solidFill>
                  <a:srgbClr val="798188"/>
                </a:solidFill>
                <a:latin typeface="Monaco" charset="0"/>
              </a:rPr>
              <a:t># Callbacks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</a:t>
            </a:r>
            <a:r>
              <a:rPr lang="en-US" sz="26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72AACA"/>
                </a:solidFill>
                <a:latin typeface="Monaco" charset="0"/>
              </a:rPr>
              <a:t>init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(_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args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)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%{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0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sz="2600" dirty="0">
                <a:solidFill>
                  <a:srgbClr val="F8F8F8"/>
                </a:solidFill>
                <a:latin typeface="Monaco" charset="0"/>
              </a:rPr>
            </a:b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6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72AACA"/>
                </a:solidFill>
                <a:latin typeface="Monaco" charset="0"/>
              </a:rPr>
              <a:t>handle_call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({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amount}, _from, state)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state.level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+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amount</a:t>
            </a: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response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}</a:t>
            </a: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:reply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response, %{state | 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0543" y="2192302"/>
            <a:ext cx="231017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loop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3560" y="6006038"/>
            <a:ext cx="220888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update state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808056" y="4124762"/>
            <a:ext cx="186646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dispatch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8056" y="5065400"/>
            <a:ext cx="186646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 reply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0440" y="3132940"/>
            <a:ext cx="1830276" cy="599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receive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375" y="2740942"/>
            <a:ext cx="0" cy="365877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1288121" y="965076"/>
            <a:ext cx="7809580" cy="391998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392020" y="3749517"/>
            <a:ext cx="6355" cy="405344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72445" y="4356263"/>
            <a:ext cx="684213" cy="0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754775" y="4502552"/>
            <a:ext cx="1053297" cy="995423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3525184" y="4502552"/>
            <a:ext cx="8666815" cy="1249323"/>
          </a:xfrm>
          <a:prstGeom prst="rect">
            <a:avLst/>
          </a:prstGeom>
          <a:noFill/>
          <a:ln w="3810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39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006" y="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456258" y="-822063"/>
            <a:ext cx="10668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F8F8F8"/>
                </a:solidFill>
                <a:latin typeface="Monaco" charset="0"/>
              </a:rPr>
              <a:t>[])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8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sz="2800" dirty="0">
                <a:solidFill>
                  <a:srgbClr val="F8F8F8"/>
                </a:solidFill>
                <a:latin typeface="Monaco" charset="0"/>
              </a:rPr>
            </a:b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8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800" dirty="0" err="1">
                <a:solidFill>
                  <a:srgbClr val="72AACA"/>
                </a:solidFill>
                <a:latin typeface="Monaco" charset="0"/>
              </a:rPr>
              <a:t>bump_level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amount) </a:t>
            </a:r>
            <a:r>
              <a:rPr lang="en-US" sz="28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800" dirty="0">
                <a:solidFill>
                  <a:srgbClr val="FB9A4B"/>
                </a:solidFill>
                <a:latin typeface="Monaco" charset="0"/>
              </a:rPr>
              <a:t>    </a:t>
            </a:r>
            <a:r>
              <a:rPr lang="en-US" sz="2800" dirty="0" err="1">
                <a:solidFill>
                  <a:srgbClr val="FB9A4B"/>
                </a:solidFill>
                <a:latin typeface="Monaco" charset="0"/>
              </a:rPr>
              <a:t>GenServer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.call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{</a:t>
            </a:r>
            <a:r>
              <a:rPr lang="en-US" sz="2800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amount})</a:t>
            </a:r>
          </a:p>
          <a:p>
            <a:r>
              <a:rPr lang="en-US" sz="28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1027" y="2109494"/>
            <a:ext cx="1036795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600" dirty="0">
                <a:solidFill>
                  <a:srgbClr val="798188"/>
                </a:solidFill>
                <a:latin typeface="Monaco" charset="0"/>
              </a:rPr>
              <a:t># Callbacks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</a:t>
            </a:r>
            <a:r>
              <a:rPr lang="en-US" sz="26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72AACA"/>
                </a:solidFill>
                <a:latin typeface="Monaco" charset="0"/>
              </a:rPr>
              <a:t>init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(_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args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)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%{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0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sz="2600" dirty="0">
                <a:solidFill>
                  <a:srgbClr val="F8F8F8"/>
                </a:solidFill>
                <a:latin typeface="Monaco" charset="0"/>
              </a:rPr>
            </a:b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6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72AACA"/>
                </a:solidFill>
                <a:latin typeface="Monaco" charset="0"/>
              </a:rPr>
              <a:t>handle_call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({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amount}, _from, state)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state.level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+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amount</a:t>
            </a: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response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}</a:t>
            </a: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:reply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response, %{state | 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0543" y="2192302"/>
            <a:ext cx="231017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loop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3560" y="6006038"/>
            <a:ext cx="220888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update state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808056" y="4124762"/>
            <a:ext cx="186646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dispatch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8056" y="5065400"/>
            <a:ext cx="186646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 reply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0440" y="3132940"/>
            <a:ext cx="1830276" cy="599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receive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375" y="2740942"/>
            <a:ext cx="0" cy="365877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92020" y="3749517"/>
            <a:ext cx="6355" cy="405344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92020" y="4693953"/>
            <a:ext cx="0" cy="359872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505629" y="1620456"/>
            <a:ext cx="62374" cy="3444944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9713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006" y="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456258" y="-822063"/>
            <a:ext cx="10668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F8F8F8"/>
                </a:solidFill>
                <a:latin typeface="Monaco" charset="0"/>
              </a:rPr>
              <a:t>[])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8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sz="2800" dirty="0">
                <a:solidFill>
                  <a:srgbClr val="F8F8F8"/>
                </a:solidFill>
                <a:latin typeface="Monaco" charset="0"/>
              </a:rPr>
            </a:b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8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800" dirty="0" err="1">
                <a:solidFill>
                  <a:srgbClr val="72AACA"/>
                </a:solidFill>
                <a:latin typeface="Monaco" charset="0"/>
              </a:rPr>
              <a:t>bump_level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amount) </a:t>
            </a:r>
            <a:r>
              <a:rPr lang="en-US" sz="28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800" dirty="0">
                <a:solidFill>
                  <a:srgbClr val="FB9A4B"/>
                </a:solidFill>
                <a:latin typeface="Monaco" charset="0"/>
              </a:rPr>
              <a:t>    </a:t>
            </a:r>
            <a:r>
              <a:rPr lang="en-US" sz="2800" dirty="0" err="1">
                <a:solidFill>
                  <a:srgbClr val="FB9A4B"/>
                </a:solidFill>
                <a:latin typeface="Monaco" charset="0"/>
              </a:rPr>
              <a:t>GenServer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.call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(</a:t>
            </a:r>
            <a:r>
              <a:rPr lang="en-US" sz="2800" dirty="0" err="1">
                <a:solidFill>
                  <a:srgbClr val="F8F8F8"/>
                </a:solidFill>
                <a:latin typeface="Monaco" charset="0"/>
              </a:rPr>
              <a:t>pid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{</a:t>
            </a:r>
            <a:r>
              <a:rPr lang="en-US" sz="2800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sz="2800" dirty="0">
                <a:solidFill>
                  <a:srgbClr val="F8F8F8"/>
                </a:solidFill>
                <a:latin typeface="Monaco" charset="0"/>
              </a:rPr>
              <a:t>, amount})</a:t>
            </a:r>
          </a:p>
          <a:p>
            <a:r>
              <a:rPr lang="en-US" sz="28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800" dirty="0">
              <a:solidFill>
                <a:srgbClr val="F8F8F8"/>
              </a:solidFill>
              <a:latin typeface="Monac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1027" y="2109494"/>
            <a:ext cx="1036795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600" dirty="0">
                <a:solidFill>
                  <a:srgbClr val="798188"/>
                </a:solidFill>
                <a:latin typeface="Monaco" charset="0"/>
              </a:rPr>
              <a:t># Callbacks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</a:t>
            </a:r>
            <a:r>
              <a:rPr lang="en-US" sz="26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72AACA"/>
                </a:solidFill>
                <a:latin typeface="Monaco" charset="0"/>
              </a:rPr>
              <a:t>init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(_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args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)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%{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0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br>
              <a:rPr lang="en-US" sz="2600" dirty="0">
                <a:solidFill>
                  <a:srgbClr val="F8F8F8"/>
                </a:solidFill>
                <a:latin typeface="Monaco" charset="0"/>
              </a:rPr>
            </a:b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</a:t>
            </a:r>
            <a:r>
              <a:rPr lang="en-US" sz="2600" dirty="0" err="1">
                <a:solidFill>
                  <a:srgbClr val="FA9A4B"/>
                </a:solidFill>
                <a:latin typeface="Monaco" charset="0"/>
              </a:rPr>
              <a:t>def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72AACA"/>
                </a:solidFill>
                <a:latin typeface="Monaco" charset="0"/>
              </a:rPr>
              <a:t>handle_call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({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:bump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amount}, _from, state)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do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state.level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+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amount</a:t>
            </a: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response </a:t>
            </a:r>
            <a:r>
              <a:rPr lang="en-US" sz="2600" dirty="0">
                <a:solidFill>
                  <a:srgbClr val="FA9A4B"/>
                </a:solidFill>
                <a:latin typeface="Monaco" charset="0"/>
              </a:rPr>
              <a:t>=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:ok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}</a:t>
            </a:r>
          </a:p>
          <a:p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   {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:reply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, response, %{state | </a:t>
            </a:r>
            <a:r>
              <a:rPr lang="en-US" sz="2600" dirty="0">
                <a:solidFill>
                  <a:srgbClr val="B8D977"/>
                </a:solidFill>
                <a:latin typeface="Monaco" charset="0"/>
              </a:rPr>
              <a:t>level: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Monaco" charset="0"/>
              </a:rPr>
              <a:t>new_level</a:t>
            </a:r>
            <a:r>
              <a:rPr lang="en-US" sz="2600" dirty="0">
                <a:solidFill>
                  <a:srgbClr val="F8F8F8"/>
                </a:solidFill>
                <a:latin typeface="Monaco" charset="0"/>
              </a:rPr>
              <a:t>}}</a:t>
            </a: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  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  <a:p>
            <a:r>
              <a:rPr lang="en-US" sz="2600" dirty="0">
                <a:solidFill>
                  <a:srgbClr val="FA9A4B"/>
                </a:solidFill>
                <a:latin typeface="Monaco" charset="0"/>
              </a:rPr>
              <a:t>end</a:t>
            </a:r>
            <a:endParaRPr lang="en-US" sz="2600" dirty="0">
              <a:solidFill>
                <a:srgbClr val="F8F8F8"/>
              </a:solidFill>
              <a:latin typeface="Monaco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0543" y="2192302"/>
            <a:ext cx="231017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loop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3560" y="6006038"/>
            <a:ext cx="220888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update state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808056" y="4124762"/>
            <a:ext cx="186646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dispatch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8056" y="5065400"/>
            <a:ext cx="186646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send reply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0440" y="3132940"/>
            <a:ext cx="1830276" cy="599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receive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375" y="2740942"/>
            <a:ext cx="0" cy="365877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92020" y="3749517"/>
            <a:ext cx="6355" cy="405344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92020" y="4705528"/>
            <a:ext cx="0" cy="359872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392020" y="5614040"/>
            <a:ext cx="0" cy="430306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31100" y="2740942"/>
            <a:ext cx="22802" cy="3263869"/>
          </a:xfrm>
          <a:prstGeom prst="straightConnector1">
            <a:avLst/>
          </a:prstGeom>
          <a:solidFill>
            <a:schemeClr val="bg2"/>
          </a:solidFill>
          <a:ln w="76200">
            <a:solidFill>
              <a:schemeClr val="bg1"/>
            </a:solidFill>
            <a:tailEnd type="triangle"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7003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8408" y="4749501"/>
            <a:ext cx="3623385" cy="499707"/>
            <a:chOff x="0" y="5312756"/>
            <a:chExt cx="3623385" cy="499707"/>
          </a:xfrm>
        </p:grpSpPr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0" y="5312756"/>
              <a:ext cx="3225184" cy="4997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b="1" dirty="0"/>
                <a:t>@</a:t>
              </a:r>
              <a:r>
                <a:rPr lang="en-US" sz="3600" b="1" dirty="0" err="1"/>
                <a:t>bryan_hunter</a:t>
              </a:r>
              <a:r>
                <a:rPr lang="en-US" sz="3600" b="1" dirty="0"/>
                <a:t>    </a:t>
              </a:r>
              <a:endParaRPr lang="en-US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25184" y="5363509"/>
              <a:ext cx="398201" cy="39820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1" y="666231"/>
            <a:ext cx="41402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ea typeface="Monaco" charset="0"/>
                <a:cs typeface="Monaco" charset="0"/>
              </a:rPr>
              <a:t>Elixir</a:t>
            </a:r>
            <a:r>
              <a:rPr lang="en-US" sz="6600" b="1" dirty="0">
                <a:ea typeface="Monaco" charset="0"/>
                <a:cs typeface="Monaco" charset="0"/>
              </a:rPr>
              <a:t> </a:t>
            </a:r>
            <a:br>
              <a:rPr lang="en-US" sz="6600" b="1" dirty="0">
                <a:ea typeface="Monaco" charset="0"/>
                <a:cs typeface="Monaco" charset="0"/>
              </a:rPr>
            </a:br>
            <a:r>
              <a:rPr lang="en-US" sz="6600" b="1" dirty="0">
                <a:ea typeface="Monaco" charset="0"/>
                <a:cs typeface="Monaco" charset="0"/>
              </a:rPr>
              <a:t>by the </a:t>
            </a:r>
            <a:br>
              <a:rPr lang="en-US" sz="6600" b="1" dirty="0">
                <a:ea typeface="Monaco" charset="0"/>
                <a:cs typeface="Monaco" charset="0"/>
              </a:rPr>
            </a:br>
            <a:r>
              <a:rPr lang="en-US" sz="6600" b="1" dirty="0">
                <a:ea typeface="Monaco" charset="0"/>
                <a:cs typeface="Monaco" charset="0"/>
              </a:rPr>
              <a:t>Bellyful</a:t>
            </a:r>
            <a:endParaRPr lang="en-US" sz="6600" dirty="0"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64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3239767" y="4076700"/>
            <a:ext cx="0" cy="101100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39332" y="2707108"/>
            <a:ext cx="2790496" cy="136959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196435" y="2707108"/>
            <a:ext cx="2899565" cy="126649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67503" y="983412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7503" y="2249908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Supervisor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1211270" y="3516404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Supervisor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7999" y="3516404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9" name="Rectangle 8"/>
          <p:cNvSpPr/>
          <p:nvPr/>
        </p:nvSpPr>
        <p:spPr>
          <a:xfrm>
            <a:off x="1211270" y="4770200"/>
            <a:ext cx="3970330" cy="961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1324303" y="492260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1476703" y="507500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1629103" y="522740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1781503" y="5379800"/>
            <a:ext cx="40569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GenServer</a:t>
            </a:r>
            <a:endParaRPr lang="en-US" sz="5400" dirty="0"/>
          </a:p>
        </p:txBody>
      </p:sp>
      <p:cxnSp>
        <p:nvCxnSpPr>
          <p:cNvPr id="6" name="Straight Connector 5"/>
          <p:cNvCxnSpPr>
            <a:stCxn id="2" idx="2"/>
            <a:endCxn id="5" idx="0"/>
          </p:cNvCxnSpPr>
          <p:nvPr/>
        </p:nvCxnSpPr>
        <p:spPr>
          <a:xfrm>
            <a:off x="6096000" y="1897812"/>
            <a:ext cx="0" cy="35209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86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Code with </a:t>
            </a:r>
            <a:br>
              <a:rPr lang="en-US" sz="8000" b="1" dirty="0"/>
            </a:br>
            <a:r>
              <a:rPr lang="en-US" sz="8000" b="1" dirty="0"/>
              <a:t>a powerful REPL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98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Code with Tests, </a:t>
            </a:r>
            <a:br>
              <a:rPr lang="en-US" sz="8000" b="1" dirty="0"/>
            </a:br>
            <a:r>
              <a:rPr lang="en-US" sz="8000" b="1" dirty="0"/>
              <a:t>Docs, and </a:t>
            </a:r>
            <a:r>
              <a:rPr lang="en-US" sz="8000" b="1" dirty="0" err="1"/>
              <a:t>DocTests</a:t>
            </a:r>
            <a:endParaRPr lang="en-US" sz="8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95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Code the happy path</a:t>
            </a:r>
            <a:br>
              <a:rPr lang="en-US" sz="8000" b="1" dirty="0"/>
            </a:br>
            <a:r>
              <a:rPr lang="en-US" sz="8000" b="1" i="1" dirty="0"/>
              <a:t>a.k.a.</a:t>
            </a:r>
          </a:p>
          <a:p>
            <a:pPr algn="ctr"/>
            <a:r>
              <a:rPr lang="en-US" sz="8000" b="1" dirty="0"/>
              <a:t>"Let it crash"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349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The safest way </a:t>
            </a:r>
          </a:p>
          <a:p>
            <a:pPr algn="ctr"/>
            <a:r>
              <a:rPr lang="en-US" sz="8000" b="1" dirty="0"/>
              <a:t>to code for concurrency </a:t>
            </a:r>
            <a:br>
              <a:rPr lang="en-US" sz="8000" b="1" dirty="0"/>
            </a:br>
            <a:r>
              <a:rPr lang="en-US" sz="8000" b="1" dirty="0"/>
              <a:t>is to code sequentially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91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" y="942658"/>
            <a:ext cx="12192001" cy="129299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"no masters"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841269" y="2859897"/>
            <a:ext cx="3158622" cy="3323030"/>
            <a:chOff x="7841269" y="2859897"/>
            <a:chExt cx="3158622" cy="332303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569124" y="2859897"/>
              <a:ext cx="0" cy="2355884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212149" y="2859897"/>
              <a:ext cx="0" cy="2355884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7841269" y="3580639"/>
              <a:ext cx="14557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99.9%</a:t>
              </a:r>
              <a:br>
                <a:rPr lang="en-US" sz="2400" dirty="0"/>
              </a:br>
              <a:r>
                <a:rPr lang="en-US" sz="2400" dirty="0"/>
                <a:t>(</a:t>
              </a:r>
              <a:r>
                <a:rPr lang="en-US" sz="2000" dirty="0"/>
                <a:t>3-Nines)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484295" y="3580639"/>
              <a:ext cx="14557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99.9%</a:t>
              </a:r>
              <a:br>
                <a:rPr lang="en-US" sz="2400" dirty="0"/>
              </a:br>
              <a:r>
                <a:rPr lang="en-US" sz="2400" dirty="0"/>
                <a:t>(</a:t>
              </a:r>
              <a:r>
                <a:rPr lang="en-US" sz="2000" dirty="0"/>
                <a:t>3-Nines)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41269" y="5292634"/>
              <a:ext cx="31586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99.9999% uptime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109965" y="5813595"/>
              <a:ext cx="26212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arial" charset="0"/>
                </a:rPr>
                <a:t>(</a:t>
              </a:r>
              <a:r>
                <a:rPr lang="en-US">
                  <a:solidFill>
                    <a:srgbClr val="222222"/>
                  </a:solidFill>
                  <a:latin typeface="arial" charset="0"/>
                </a:rPr>
                <a:t>31.5 seconds </a:t>
              </a:r>
              <a:r>
                <a:rPr lang="en-US" dirty="0">
                  <a:solidFill>
                    <a:srgbClr val="222222"/>
                  </a:solidFill>
                  <a:latin typeface="arial" charset="0"/>
                </a:rPr>
                <a:t>per year)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12017" y="2235651"/>
            <a:ext cx="2533450" cy="3947276"/>
            <a:chOff x="912017" y="2235651"/>
            <a:chExt cx="2533450" cy="3947276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178742" y="2235651"/>
              <a:ext cx="0" cy="3044142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 1"/>
            <p:cNvSpPr/>
            <p:nvPr/>
          </p:nvSpPr>
          <p:spPr>
            <a:xfrm>
              <a:off x="1450888" y="2675489"/>
              <a:ext cx="14557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99.9%</a:t>
              </a:r>
              <a:br>
                <a:rPr lang="en-US" sz="2400" dirty="0"/>
              </a:br>
              <a:r>
                <a:rPr lang="en-US" sz="2400" dirty="0"/>
                <a:t>(</a:t>
              </a:r>
              <a:r>
                <a:rPr lang="en-US" sz="2000" dirty="0"/>
                <a:t>3-Nines)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450888" y="3913375"/>
              <a:ext cx="1455708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99.9%</a:t>
              </a:r>
              <a:br>
                <a:rPr lang="en-US" sz="2400" dirty="0"/>
              </a:br>
              <a:r>
                <a:rPr lang="en-US" sz="2400" dirty="0"/>
                <a:t>(</a:t>
              </a:r>
              <a:r>
                <a:rPr lang="en-US" sz="2000" dirty="0"/>
                <a:t>3-Nines)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12017" y="5338454"/>
              <a:ext cx="25334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99.8% uptime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5071" y="5813595"/>
              <a:ext cx="24673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  <a:latin typeface="arial" charset="0"/>
                </a:rPr>
                <a:t>(</a:t>
              </a:r>
              <a:r>
                <a:rPr lang="en-US">
                  <a:solidFill>
                    <a:srgbClr val="222222"/>
                  </a:solidFill>
                  <a:latin typeface="arial" charset="0"/>
                </a:rPr>
                <a:t>17.52 hours per </a:t>
              </a:r>
              <a:r>
                <a:rPr lang="en-US" dirty="0">
                  <a:solidFill>
                    <a:srgbClr val="222222"/>
                  </a:solidFill>
                  <a:latin typeface="arial" charset="0"/>
                </a:rPr>
                <a:t>year)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129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rt 7"/>
          <p:cNvSpPr/>
          <p:nvPr/>
        </p:nvSpPr>
        <p:spPr>
          <a:xfrm>
            <a:off x="8290558" y="4722054"/>
            <a:ext cx="1270781" cy="1087902"/>
          </a:xfrm>
          <a:prstGeom prst="heart">
            <a:avLst/>
          </a:prstGeom>
          <a:solidFill>
            <a:srgbClr val="FF898F">
              <a:alpha val="70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glow rad="635000">
              <a:srgbClr val="FF6600">
                <a:alpha val="31000"/>
              </a:srgbClr>
            </a:glow>
            <a:softEdge rad="6477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  <a:sp3d extrusionH="12700" contourW="12700" prstMaterial="translucentPowder">
              <a:extrusionClr>
                <a:srgbClr val="FF898F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en-US" sz="200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O    T </a:t>
            </a:r>
            <a:br>
              <a:rPr lang="en-US" sz="2000" dirty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</a:br>
            <a:r>
              <a:rPr lang="en-US" sz="2000" dirty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P</a:t>
            </a:r>
          </a:p>
        </p:txBody>
      </p:sp>
      <p:sp>
        <p:nvSpPr>
          <p:cNvPr id="5" name="Rectangle 4"/>
          <p:cNvSpPr/>
          <p:nvPr/>
        </p:nvSpPr>
        <p:spPr>
          <a:xfrm rot="5246542">
            <a:off x="1593685" y="3866042"/>
            <a:ext cx="2932709" cy="746538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tx1">
                <a:alpha val="40000"/>
              </a:schemeClr>
            </a:solidFill>
          </a:ln>
          <a:effectLst>
            <a:outerShdw blurRad="317500" dist="114300" dir="2700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768EBC"/>
                </a:solidFill>
                <a:effectLst>
                  <a:glow rad="279400">
                    <a:srgbClr val="DAE0FF">
                      <a:alpha val="60000"/>
                    </a:srgbClr>
                  </a:glow>
                  <a:outerShdw blurRad="123825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pperplate Gothic Bold"/>
                <a:cs typeface="Copperplate Gothic Bold"/>
              </a:rPr>
              <a:t>Erlang 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253" y="0"/>
            <a:ext cx="933032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60000">
            <a:off x="4979785" y="3367086"/>
            <a:ext cx="2112482" cy="1384066"/>
          </a:xfrm>
          <a:prstGeom prst="rect">
            <a:avLst/>
          </a:prstGeom>
          <a:solidFill>
            <a:schemeClr val="bg2">
              <a:lumMod val="75000"/>
              <a:alpha val="58000"/>
            </a:schemeClr>
          </a:solidFill>
          <a:ln>
            <a:solidFill>
              <a:schemeClr val="tx1">
                <a:alpha val="40000"/>
              </a:schemeClr>
            </a:solidFill>
          </a:ln>
          <a:effectLst>
            <a:outerShdw blurRad="50800" dist="50800" dir="5400000" algn="ctr" rotWithShape="0">
              <a:srgbClr val="000000">
                <a:alpha val="56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lnSpc>
                <a:spcPct val="60000"/>
              </a:lnSpc>
            </a:pPr>
            <a:r>
              <a:rPr lang="en-US" sz="800" i="1" dirty="0">
                <a:solidFill>
                  <a:srgbClr val="007400"/>
                </a:solidFill>
                <a:latin typeface="Engravers MT"/>
                <a:cs typeface="Copperplate Gothic Bold"/>
              </a:rPr>
              <a:t>tincture of </a:t>
            </a: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  <a:t>+ Erlang + Ruby</a:t>
            </a: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  <a:t>+ Clojure + F#</a:t>
            </a:r>
            <a:br>
              <a:rPr lang="en-US" sz="1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2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>
                <a:solidFill>
                  <a:srgbClr val="004300"/>
                </a:solidFill>
                <a:latin typeface="Engravers MT"/>
                <a:cs typeface="Copperplate Gothic Bold"/>
              </a:rPr>
              <a:t>Language</a:t>
            </a:r>
            <a:br>
              <a:rPr lang="en-US" sz="2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br>
              <a:rPr lang="en-US" sz="2000" dirty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100" i="1" dirty="0">
                <a:solidFill>
                  <a:srgbClr val="007400"/>
                </a:solidFill>
                <a:latin typeface="Engravers MT"/>
                <a:cs typeface="Copperplate Gothic Bold"/>
              </a:rPr>
              <a:t>Invigorating</a:t>
            </a:r>
            <a:endParaRPr lang="en-US" sz="1200" dirty="0">
              <a:solidFill>
                <a:srgbClr val="007400"/>
              </a:solidFill>
              <a:latin typeface="Engravers MT"/>
              <a:cs typeface="Copperplate Gothic Bold"/>
            </a:endParaRPr>
          </a:p>
        </p:txBody>
      </p:sp>
      <p:sp>
        <p:nvSpPr>
          <p:cNvPr id="2" name="Down Arrow 1"/>
          <p:cNvSpPr/>
          <p:nvPr/>
        </p:nvSpPr>
        <p:spPr>
          <a:xfrm rot="20195920">
            <a:off x="4259491" y="470833"/>
            <a:ext cx="644446" cy="725522"/>
          </a:xfrm>
          <a:prstGeom prst="downArrow">
            <a:avLst>
              <a:gd name="adj1" fmla="val 36402"/>
              <a:gd name="adj2" fmla="val 45468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5794" y="6260699"/>
            <a:ext cx="311335" cy="3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200" b="1" dirty="0"/>
              <a:t>Accessible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180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535" cy="79247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00" y="0"/>
            <a:ext cx="12184300" cy="707512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919" y="108561"/>
            <a:ext cx="6971862" cy="6858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ight Arrow 1"/>
          <p:cNvSpPr/>
          <p:nvPr/>
        </p:nvSpPr>
        <p:spPr>
          <a:xfrm>
            <a:off x="7251590" y="2266121"/>
            <a:ext cx="214685" cy="1908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066 0.64213 " pathEditMode="relative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2" grpId="0" animBg="1"/>
      <p:bldP spid="2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0535" cy="792475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0648" y="762000"/>
            <a:ext cx="8352952" cy="4305300"/>
            <a:chOff x="232248" y="1130300"/>
            <a:chExt cx="8352952" cy="430530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7478402" y="4674753"/>
              <a:ext cx="1106798" cy="735447"/>
            </a:xfrm>
            <a:prstGeom prst="straightConnector1">
              <a:avLst/>
            </a:prstGeom>
            <a:ln w="63500">
              <a:tailEnd type="triangle"/>
            </a:ln>
            <a:effectLst>
              <a:outerShdw blurRad="50800" dist="50800" dir="5400000" sx="5000" sy="5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248" y="1130300"/>
              <a:ext cx="7603357" cy="4305300"/>
            </a:xfrm>
            <a:prstGeom prst="rect">
              <a:avLst/>
            </a:prstGeom>
            <a:ln w="63500">
              <a:solidFill>
                <a:schemeClr val="accent1"/>
              </a:solidFill>
            </a:ln>
          </p:spPr>
        </p:pic>
      </p:grpSp>
      <p:sp>
        <p:nvSpPr>
          <p:cNvPr id="16" name="Rectangle 15"/>
          <p:cNvSpPr/>
          <p:nvPr/>
        </p:nvSpPr>
        <p:spPr>
          <a:xfrm>
            <a:off x="7700" y="0"/>
            <a:ext cx="12184300" cy="707512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4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56" y="0"/>
            <a:ext cx="12243715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9714" y="7315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90652" y="7315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6606" y="7315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0274" y="7315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3942" y="7315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64731" y="7315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6554" y="7315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1737" y="230118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68982" y="230118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44026" y="224787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74421" y="230118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04921" y="230118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76884" y="230118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1142" y="387084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5258" y="387084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21741" y="387084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89857" y="383280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77355" y="383280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33950" y="381378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30559" y="533388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68319" y="53644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27876" y="544050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94144" y="544050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52661" y="53644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53603" y="53644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596754" y="532638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382023" y="7315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43" y="536442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559991" y="379476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238774" y="383280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4498" y="76956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02683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200" b="1" dirty="0"/>
              <a:t>The Community is Warm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518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" y="0"/>
            <a:ext cx="12176600" cy="79773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00" y="0"/>
            <a:ext cx="12184300" cy="707512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" y="4406752"/>
            <a:ext cx="10121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1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826" y="0"/>
            <a:ext cx="8076349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251" y="196850"/>
            <a:ext cx="5971150" cy="6045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196850"/>
            <a:ext cx="5878390" cy="6045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ounded Rectangle 11"/>
          <p:cNvSpPr/>
          <p:nvPr/>
        </p:nvSpPr>
        <p:spPr>
          <a:xfrm>
            <a:off x="6197171" y="3938104"/>
            <a:ext cx="3681290" cy="59634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3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57400"/>
            <a:ext cx="12192000" cy="3743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0" b="1" dirty="0"/>
              <a:t>Approachable</a:t>
            </a:r>
            <a:br>
              <a:rPr lang="en-US" sz="8000" b="1" dirty="0"/>
            </a:br>
            <a:r>
              <a:rPr lang="en-US" sz="8000" b="1" dirty="0"/>
              <a:t>and productive</a:t>
            </a:r>
            <a:br>
              <a:rPr lang="en-US" sz="8000" b="1" dirty="0"/>
            </a:br>
            <a:r>
              <a:rPr lang="en-US" sz="8000" b="1" dirty="0"/>
              <a:t>with modern tooling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99" y="173634"/>
            <a:ext cx="1934943" cy="8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41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172" y="5379"/>
            <a:ext cx="9136828" cy="68526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4853" y="2708414"/>
            <a:ext cx="861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$</a:t>
            </a:r>
            <a:endParaRPr lang="en-US" sz="8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29892" y="6446786"/>
            <a:ext cx="5513611" cy="276999"/>
          </a:xfrm>
          <a:prstGeom prst="rect">
            <a:avLst/>
          </a:prstGeom>
          <a:solidFill>
            <a:schemeClr val="bg1">
              <a:tint val="95000"/>
              <a:satMod val="170000"/>
              <a:alpha val="20000"/>
            </a:schemeClr>
          </a:solidFill>
          <a:ln w="6350">
            <a:solidFill>
              <a:schemeClr val="tx1">
                <a:alpha val="2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/>
              <a:t>By Yesterdays Antique Motorcycles. [GFDL or CC BY-SA 2.5], via Wikimedia Commons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6655" y="2708414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▊</a:t>
            </a:r>
            <a:endParaRPr lang="en-US" sz="8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23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</a:t>
            </a:r>
            <a:r>
              <a:rPr lang="en-US" sz="2800" dirty="0">
                <a:solidFill>
                  <a:schemeClr val="bg1"/>
                </a:solidFill>
              </a:rPr>
              <a:t>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95361" y="-19745"/>
            <a:ext cx="359664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Always helpful</a:t>
            </a:r>
          </a:p>
        </p:txBody>
      </p:sp>
    </p:spTree>
    <p:extLst>
      <p:ext uri="{BB962C8B-B14F-4D97-AF65-F5344CB8AC3E}">
        <p14:creationId xmlns:p14="http://schemas.microsoft.com/office/powerpoint/2010/main" val="14970171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h</a:t>
            </a:r>
            <a:r>
              <a:rPr lang="en-US" sz="2800" dirty="0">
                <a:solidFill>
                  <a:schemeClr val="bg1"/>
                </a:solidFill>
              </a:rPr>
              <a:t>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95361" y="-19745"/>
            <a:ext cx="359664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Always helpful</a:t>
            </a:r>
          </a:p>
        </p:txBody>
      </p:sp>
    </p:spTree>
    <p:extLst>
      <p:ext uri="{BB962C8B-B14F-4D97-AF65-F5344CB8AC3E}">
        <p14:creationId xmlns:p14="http://schemas.microsoft.com/office/powerpoint/2010/main" val="85271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h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</a:t>
            </a:r>
            <a:r>
              <a:rPr lang="en-US" sz="2800" dirty="0">
                <a:solidFill>
                  <a:schemeClr val="bg1"/>
                </a:solidFill>
              </a:rPr>
              <a:t>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95361" y="-19745"/>
            <a:ext cx="359664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Always helpful</a:t>
            </a:r>
          </a:p>
        </p:txBody>
      </p:sp>
    </p:spTree>
    <p:extLst>
      <p:ext uri="{BB962C8B-B14F-4D97-AF65-F5344CB8AC3E}">
        <p14:creationId xmlns:p14="http://schemas.microsoft.com/office/powerpoint/2010/main" val="10011816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h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Enum.c</a:t>
            </a:r>
            <a:r>
              <a:rPr lang="en-US" sz="2800" dirty="0">
                <a:solidFill>
                  <a:schemeClr val="bg1"/>
                </a:solidFill>
              </a:rPr>
              <a:t>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95361" y="-19745"/>
            <a:ext cx="359664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Always helpful</a:t>
            </a:r>
          </a:p>
        </p:txBody>
      </p:sp>
    </p:spTree>
    <p:extLst>
      <p:ext uri="{BB962C8B-B14F-4D97-AF65-F5344CB8AC3E}">
        <p14:creationId xmlns:p14="http://schemas.microsoft.com/office/powerpoint/2010/main" val="9774223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4726"/>
            <a:ext cx="12192000" cy="6823274"/>
          </a:xfrm>
          <a:prstGeom prst="rect">
            <a:avLst/>
          </a:prstGeom>
        </p:spPr>
        <p:txBody>
          <a:bodyPr wrap="square" lIns="457200" tIns="457200" rIns="457200" bIns="457200">
            <a:noAutofit/>
          </a:bodyPr>
          <a:lstStyle/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h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Enum.c</a:t>
            </a:r>
            <a:endParaRPr lang="nl-NL" sz="2800" dirty="0">
              <a:solidFill>
                <a:schemeClr val="bg1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chunk_by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chunk_every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chunk_every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/3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chunk_every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/4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chunk_while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/4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concat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 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concat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/1         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/2</a:t>
            </a:r>
          </a:p>
          <a:p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iex</a:t>
            </a:r>
            <a:r>
              <a:rPr lang="nl-NL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(1)&gt; h </a:t>
            </a:r>
            <a:r>
              <a:rPr lang="nl-NL" sz="2800" dirty="0" err="1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Enum.c</a:t>
            </a:r>
            <a:r>
              <a:rPr lang="en-US" sz="2800" dirty="0">
                <a:solidFill>
                  <a:schemeClr val="bg1"/>
                </a:solidFill>
              </a:rPr>
              <a:t>▊</a:t>
            </a:r>
            <a:endParaRPr lang="en-US" sz="2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595361" y="-19745"/>
            <a:ext cx="3596640" cy="590931"/>
          </a:xfrm>
          <a:prstGeom prst="rect">
            <a:avLst/>
          </a:prstGeom>
          <a:solidFill>
            <a:schemeClr val="bg2">
              <a:alpha val="30000"/>
            </a:schemeClr>
          </a:solidFill>
          <a:ln w="190500" cap="flat" cmpd="sng" algn="ctr">
            <a:noFill/>
            <a:prstDash val="solid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45720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</a:rPr>
              <a:t>Always helpful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81111" y="62186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[tab]</a:t>
            </a:r>
          </a:p>
        </p:txBody>
      </p:sp>
    </p:spTree>
    <p:extLst>
      <p:ext uri="{BB962C8B-B14F-4D97-AF65-F5344CB8AC3E}">
        <p14:creationId xmlns:p14="http://schemas.microsoft.com/office/powerpoint/2010/main" val="56980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30259</TotalTime>
  <Words>10445</Words>
  <Application>Microsoft Macintosh PowerPoint</Application>
  <PresentationFormat>Widescreen</PresentationFormat>
  <Paragraphs>2754</Paragraphs>
  <Slides>312</Slides>
  <Notes>267</Notes>
  <HiddenSlides>4</HiddenSlides>
  <MMClips>9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312</vt:i4>
      </vt:variant>
    </vt:vector>
  </HeadingPairs>
  <TitlesOfParts>
    <vt:vector size="329" baseType="lpstr">
      <vt:lpstr>Yu Gothic</vt:lpstr>
      <vt:lpstr>Arial</vt:lpstr>
      <vt:lpstr>Arial</vt:lpstr>
      <vt:lpstr>C64 Pro Mono</vt:lpstr>
      <vt:lpstr>Calibri</vt:lpstr>
      <vt:lpstr>Calibri Light</vt:lpstr>
      <vt:lpstr>Consolas</vt:lpstr>
      <vt:lpstr>Copperplate Gothic Bold</vt:lpstr>
      <vt:lpstr>Engravers MT</vt:lpstr>
      <vt:lpstr>Mangal</vt:lpstr>
      <vt:lpstr>Monaco</vt:lpstr>
      <vt:lpstr>Myriad Pro</vt:lpstr>
      <vt:lpstr>Myriad Pro Light</vt:lpstr>
      <vt:lpstr>Segoe UI</vt:lpstr>
      <vt:lpstr>Tekton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Elixir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Elixir in Context</vt:lpstr>
      <vt:lpstr>What does an OS do?</vt:lpstr>
      <vt:lpstr>What does an App (C/C#/JS/…) do?</vt:lpstr>
      <vt:lpstr>PowerPoint Presentation</vt:lpstr>
      <vt:lpstr>ErlangVM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a  demo?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Immutability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 Syntax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a  demo?</vt:lpstr>
      <vt:lpstr>PowerPoint Presentation</vt:lpstr>
      <vt:lpstr>PowerPoint Presentation</vt:lpstr>
      <vt:lpstr>History of Elixir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562</cp:revision>
  <cp:lastPrinted>2016-06-03T02:04:55Z</cp:lastPrinted>
  <dcterms:created xsi:type="dcterms:W3CDTF">2016-05-28T16:48:38Z</dcterms:created>
  <dcterms:modified xsi:type="dcterms:W3CDTF">2018-03-12T15:48:45Z</dcterms:modified>
</cp:coreProperties>
</file>